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17"/>
  </p:notesMasterIdLst>
  <p:sldIdLst>
    <p:sldId id="256" r:id="rId2"/>
    <p:sldId id="257" r:id="rId3"/>
    <p:sldId id="271" r:id="rId4"/>
    <p:sldId id="259" r:id="rId5"/>
    <p:sldId id="260" r:id="rId6"/>
    <p:sldId id="261" r:id="rId7"/>
    <p:sldId id="272" r:id="rId8"/>
    <p:sldId id="273" r:id="rId9"/>
    <p:sldId id="267" r:id="rId10"/>
    <p:sldId id="268" r:id="rId11"/>
    <p:sldId id="263" r:id="rId12"/>
    <p:sldId id="264" r:id="rId13"/>
    <p:sldId id="269" r:id="rId14"/>
    <p:sldId id="266" r:id="rId15"/>
    <p:sldId id="26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E6E6E6"/>
    <a:srgbClr val="E0E0E0"/>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80"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9166E-B74A-41FC-9617-28DE698B447E}" type="datetimeFigureOut">
              <a:rPr kumimoji="1" lang="ja-JP" altLang="en-US" smtClean="0"/>
              <a:t>2025/12/4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2B86C-AE6A-4BE5-ADEF-9697D8FDB82A}" type="slidenum">
              <a:rPr kumimoji="1" lang="ja-JP" altLang="en-US" smtClean="0"/>
              <a:t>‹#›</a:t>
            </a:fld>
            <a:endParaRPr kumimoji="1" lang="ja-JP" altLang="en-US"/>
          </a:p>
        </p:txBody>
      </p:sp>
    </p:spTree>
    <p:extLst>
      <p:ext uri="{BB962C8B-B14F-4D97-AF65-F5344CB8AC3E}">
        <p14:creationId xmlns:p14="http://schemas.microsoft.com/office/powerpoint/2010/main" val="33703882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CCE2DFB-1827-449C-8350-D824553E8E2E}" type="datetime1">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719542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F701F8E-51AE-43E6-B7DC-AC7D03E3FF7C}" type="datetime1">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219714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2F6A8D3-64BC-422A-AD1C-03212F2483E5}" type="datetime1">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3191668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C06D53AE-C603-BA76-F12F-EA2368B75EA9}"/>
              </a:ext>
            </a:extLst>
          </p:cNvPr>
          <p:cNvSpPr/>
          <p:nvPr userDrawn="1"/>
        </p:nvSpPr>
        <p:spPr>
          <a:xfrm>
            <a:off x="0" y="0"/>
            <a:ext cx="9144000" cy="1143000"/>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326740" y="292100"/>
            <a:ext cx="7886700" cy="777874"/>
          </a:xfrm>
        </p:spPr>
        <p:txBody>
          <a:bodyPr>
            <a:normAutofit/>
          </a:bodyPr>
          <a:lstStyle>
            <a:lvl1pPr>
              <a:defRPr sz="3200" b="1">
                <a:solidFill>
                  <a:schemeClr val="bg1"/>
                </a:solidFill>
                <a:latin typeface="+mn-ea"/>
                <a:ea typeface="+mn-ea"/>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067B830-C89C-498B-9307-723B71EB97D5}" type="datetime1">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6772275" y="455612"/>
            <a:ext cx="2057400" cy="365125"/>
          </a:xfrm>
        </p:spPr>
        <p:txBody>
          <a:bodyPr/>
          <a:lstStyle>
            <a:lvl1pPr>
              <a:defRPr sz="1800" b="1">
                <a:solidFill>
                  <a:schemeClr val="bg1"/>
                </a:solidFill>
              </a:defRPr>
            </a:lvl1pPr>
          </a:lstStyle>
          <a:p>
            <a:fld id="{7D22DD8B-AF5A-4902-8CAD-FA78D0217CE2}" type="slidenum">
              <a:rPr kumimoji="1" lang="ja-JP" altLang="en-US" smtClean="0"/>
              <a:pPr/>
              <a:t>‹#›</a:t>
            </a:fld>
            <a:endParaRPr kumimoji="1" lang="ja-JP" altLang="en-US" dirty="0"/>
          </a:p>
        </p:txBody>
      </p:sp>
    </p:spTree>
    <p:extLst>
      <p:ext uri="{BB962C8B-B14F-4D97-AF65-F5344CB8AC3E}">
        <p14:creationId xmlns:p14="http://schemas.microsoft.com/office/powerpoint/2010/main" val="2806125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1207EDD-FC10-4538-87A0-585C59A0ECE8}" type="datetime1">
              <a:rPr kumimoji="1" lang="ja-JP" altLang="en-US" smtClean="0"/>
              <a:t>2025/12/4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379256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38FAF4F-F03E-451E-9368-B3B34AA75898}" type="datetime1">
              <a:rPr kumimoji="1" lang="ja-JP" altLang="en-US" smtClean="0"/>
              <a:t>2025/12/4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210591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C3D0A9B-086F-4A47-8B9B-1F9BD8DB7425}" type="datetime1">
              <a:rPr kumimoji="1" lang="ja-JP" altLang="en-US" smtClean="0"/>
              <a:t>2025/12/4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4079558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1713AA76-528E-46EC-99C7-5A4E0C6DD50A}" type="datetime1">
              <a:rPr kumimoji="1" lang="ja-JP" altLang="en-US" smtClean="0"/>
              <a:t>2025/12/4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3089094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D27F3-67A6-4B39-A92A-701A716BB3ED}" type="datetime1">
              <a:rPr kumimoji="1" lang="ja-JP" altLang="en-US" smtClean="0"/>
              <a:t>2025/12/4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381355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7C78F4D-213A-4825-BC6C-D03B396E5CB8}" type="datetime1">
              <a:rPr kumimoji="1" lang="ja-JP" altLang="en-US" smtClean="0"/>
              <a:t>2025/12/4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1986726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1C36F2B-40CF-4315-8120-F8D950333507}" type="datetime1">
              <a:rPr kumimoji="1" lang="ja-JP" altLang="en-US" smtClean="0"/>
              <a:t>2025/12/4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258885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10DC3D-6FF9-4E1B-A589-F82424B60AC4}" type="datetime1">
              <a:rPr kumimoji="1" lang="ja-JP" altLang="en-US" smtClean="0"/>
              <a:t>2025/12/4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22DD8B-AF5A-4902-8CAD-FA78D0217CE2}" type="slidenum">
              <a:rPr kumimoji="1" lang="ja-JP" altLang="en-US" smtClean="0"/>
              <a:t>‹#›</a:t>
            </a:fld>
            <a:endParaRPr kumimoji="1" lang="ja-JP" altLang="en-US"/>
          </a:p>
        </p:txBody>
      </p:sp>
    </p:spTree>
    <p:extLst>
      <p:ext uri="{BB962C8B-B14F-4D97-AF65-F5344CB8AC3E}">
        <p14:creationId xmlns:p14="http://schemas.microsoft.com/office/powerpoint/2010/main" val="4230717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3ACBD7-DA3A-5E1D-5654-0172C15DE48B}"/>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F92A7AE9-AD64-F34E-27FA-EB450FF3A4F3}"/>
              </a:ext>
            </a:extLst>
          </p:cNvPr>
          <p:cNvSpPr>
            <a:spLocks noGrp="1"/>
          </p:cNvSpPr>
          <p:nvPr>
            <p:ph type="subTitle" idx="1"/>
          </p:nvPr>
        </p:nvSpPr>
        <p:spPr/>
        <p:txBody>
          <a:bodyPr/>
          <a:lstStyle/>
          <a:p>
            <a:endParaRPr kumimoji="1" lang="ja-JP" altLang="en-US"/>
          </a:p>
        </p:txBody>
      </p:sp>
      <p:sp>
        <p:nvSpPr>
          <p:cNvPr id="4" name="正方形/長方形 3">
            <a:extLst>
              <a:ext uri="{FF2B5EF4-FFF2-40B4-BE49-F238E27FC236}">
                <a16:creationId xmlns:a16="http://schemas.microsoft.com/office/drawing/2014/main" id="{D3BBC213-5A77-CFA1-2CD0-6E76F217ABD5}"/>
              </a:ext>
            </a:extLst>
          </p:cNvPr>
          <p:cNvSpPr/>
          <p:nvPr/>
        </p:nvSpPr>
        <p:spPr>
          <a:xfrm>
            <a:off x="0" y="0"/>
            <a:ext cx="9144000" cy="6858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AFE6F6CB-E39B-1D57-CD62-2348CC9613E4}"/>
              </a:ext>
            </a:extLst>
          </p:cNvPr>
          <p:cNvSpPr/>
          <p:nvPr/>
        </p:nvSpPr>
        <p:spPr>
          <a:xfrm>
            <a:off x="-886691" y="1795752"/>
            <a:ext cx="9310255" cy="5033673"/>
          </a:xfrm>
          <a:prstGeom prst="triangle">
            <a:avLst/>
          </a:prstGeom>
          <a:solidFill>
            <a:schemeClr val="bg1">
              <a:lumMod val="95000"/>
              <a:alpha val="90000"/>
            </a:schemeClr>
          </a:solidFill>
          <a:ln>
            <a:noFill/>
          </a:ln>
          <a:effectLst>
            <a:outerShdw blurRad="50800" dist="38100" dir="10800000" algn="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二等辺三角形 6">
            <a:extLst>
              <a:ext uri="{FF2B5EF4-FFF2-40B4-BE49-F238E27FC236}">
                <a16:creationId xmlns:a16="http://schemas.microsoft.com/office/drawing/2014/main" id="{B40F680F-1CD1-C985-D8BC-BC867BD28AA9}"/>
              </a:ext>
            </a:extLst>
          </p:cNvPr>
          <p:cNvSpPr/>
          <p:nvPr/>
        </p:nvSpPr>
        <p:spPr>
          <a:xfrm>
            <a:off x="-3855027" y="3400425"/>
            <a:ext cx="9310255" cy="5033673"/>
          </a:xfrm>
          <a:prstGeom prst="triangle">
            <a:avLst/>
          </a:prstGeom>
          <a:solidFill>
            <a:schemeClr val="bg1">
              <a:lumMod val="95000"/>
              <a:alpha val="90000"/>
            </a:schemeClr>
          </a:solidFill>
          <a:ln>
            <a:noFill/>
          </a:ln>
          <a:effectLst>
            <a:outerShdw blurRad="50800" dist="38100" dir="135000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1F9E7B7D-687C-6C27-720F-C29C9C3B810D}"/>
              </a:ext>
            </a:extLst>
          </p:cNvPr>
          <p:cNvSpPr/>
          <p:nvPr/>
        </p:nvSpPr>
        <p:spPr>
          <a:xfrm>
            <a:off x="-3110346" y="4202113"/>
            <a:ext cx="9310255" cy="5033673"/>
          </a:xfrm>
          <a:prstGeom prst="triangle">
            <a:avLst/>
          </a:prstGeom>
          <a:solidFill>
            <a:schemeClr val="bg1">
              <a:alpha val="90000"/>
            </a:schemeClr>
          </a:solidFill>
          <a:ln>
            <a:noFill/>
          </a:ln>
          <a:effectLst>
            <a:outerShdw blurRad="50800" dist="38100" dir="10800000" algn="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4B9D023-CDAE-4C31-7B42-80BE16466F50}"/>
              </a:ext>
            </a:extLst>
          </p:cNvPr>
          <p:cNvSpPr txBox="1"/>
          <p:nvPr/>
        </p:nvSpPr>
        <p:spPr>
          <a:xfrm>
            <a:off x="568470" y="2492411"/>
            <a:ext cx="7962900" cy="1200329"/>
          </a:xfrm>
          <a:prstGeom prst="rect">
            <a:avLst/>
          </a:prstGeom>
          <a:noFill/>
        </p:spPr>
        <p:txBody>
          <a:bodyPr wrap="square" rtlCol="0">
            <a:spAutoFit/>
          </a:bodyPr>
          <a:lstStyle/>
          <a:p>
            <a:pPr algn="ctr"/>
            <a:r>
              <a:rPr kumimoji="1" lang="ja-JP" altLang="en-US" sz="3600" b="1" dirty="0"/>
              <a:t>視点移動情報に基づく</a:t>
            </a:r>
            <a:endParaRPr kumimoji="1" lang="en-US" altLang="ja-JP" sz="3600" b="1" dirty="0"/>
          </a:p>
          <a:p>
            <a:pPr algn="ctr"/>
            <a:r>
              <a:rPr kumimoji="1" lang="ja-JP" altLang="en-US" sz="3600" b="1" dirty="0"/>
              <a:t>視野外への視覚的関心方向の推定</a:t>
            </a:r>
          </a:p>
        </p:txBody>
      </p:sp>
      <p:sp>
        <p:nvSpPr>
          <p:cNvPr id="12" name="二等辺三角形 11">
            <a:extLst>
              <a:ext uri="{FF2B5EF4-FFF2-40B4-BE49-F238E27FC236}">
                <a16:creationId xmlns:a16="http://schemas.microsoft.com/office/drawing/2014/main" id="{55CB8460-6E3F-44B4-B6E0-00355F9DED5D}"/>
              </a:ext>
            </a:extLst>
          </p:cNvPr>
          <p:cNvSpPr/>
          <p:nvPr/>
        </p:nvSpPr>
        <p:spPr>
          <a:xfrm flipV="1">
            <a:off x="6280311" y="-19050"/>
            <a:ext cx="7003728" cy="3786628"/>
          </a:xfrm>
          <a:prstGeom prst="triangle">
            <a:avLst/>
          </a:prstGeom>
          <a:solidFill>
            <a:srgbClr val="E6E6E6">
              <a:alpha val="89804"/>
            </a:srgbClr>
          </a:solidFill>
          <a:ln>
            <a:noFill/>
          </a:ln>
          <a:effectLst>
            <a:outerShdw blurRad="50800" dist="38100" dir="10800000" algn="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a:extLst>
              <a:ext uri="{FF2B5EF4-FFF2-40B4-BE49-F238E27FC236}">
                <a16:creationId xmlns:a16="http://schemas.microsoft.com/office/drawing/2014/main" id="{6C772F9C-97B3-E28E-58E4-806BE9F07F55}"/>
              </a:ext>
            </a:extLst>
          </p:cNvPr>
          <p:cNvSpPr/>
          <p:nvPr/>
        </p:nvSpPr>
        <p:spPr>
          <a:xfrm flipV="1">
            <a:off x="7546751" y="-348809"/>
            <a:ext cx="5893666" cy="3186463"/>
          </a:xfrm>
          <a:prstGeom prst="triangle">
            <a:avLst/>
          </a:prstGeom>
          <a:solidFill>
            <a:schemeClr val="bg1">
              <a:lumMod val="95000"/>
              <a:alpha val="90000"/>
            </a:schemeClr>
          </a:solidFill>
          <a:ln>
            <a:noFill/>
          </a:ln>
          <a:effectLst>
            <a:outerShdw blurRad="50800" dist="38100" dir="10800000" algn="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39F8D49A-6203-B34A-8303-326959ABDFAB}"/>
              </a:ext>
            </a:extLst>
          </p:cNvPr>
          <p:cNvSpPr/>
          <p:nvPr/>
        </p:nvSpPr>
        <p:spPr>
          <a:xfrm>
            <a:off x="504825" y="1343025"/>
            <a:ext cx="8134350" cy="417195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067B77D-700B-B2CE-D75D-45811EC813B4}"/>
              </a:ext>
            </a:extLst>
          </p:cNvPr>
          <p:cNvSpPr txBox="1"/>
          <p:nvPr/>
        </p:nvSpPr>
        <p:spPr>
          <a:xfrm>
            <a:off x="2157629" y="4095082"/>
            <a:ext cx="4828742" cy="400110"/>
          </a:xfrm>
          <a:prstGeom prst="rect">
            <a:avLst/>
          </a:prstGeom>
          <a:noFill/>
        </p:spPr>
        <p:txBody>
          <a:bodyPr wrap="square" rtlCol="0">
            <a:spAutoFit/>
          </a:bodyPr>
          <a:lstStyle/>
          <a:p>
            <a:pPr algn="ctr"/>
            <a:r>
              <a:rPr kumimoji="1" lang="ja-JP" altLang="en-US" sz="2000" b="1" dirty="0"/>
              <a:t>堀部青夏，寺田 努，塚本昌彦（神戸大）</a:t>
            </a:r>
          </a:p>
        </p:txBody>
      </p:sp>
      <p:sp>
        <p:nvSpPr>
          <p:cNvPr id="5" name="テキスト ボックス 4">
            <a:extLst>
              <a:ext uri="{FF2B5EF4-FFF2-40B4-BE49-F238E27FC236}">
                <a16:creationId xmlns:a16="http://schemas.microsoft.com/office/drawing/2014/main" id="{B4922BC2-EC0E-B6E9-8F02-E6C350F7A883}"/>
              </a:ext>
            </a:extLst>
          </p:cNvPr>
          <p:cNvSpPr txBox="1"/>
          <p:nvPr/>
        </p:nvSpPr>
        <p:spPr>
          <a:xfrm>
            <a:off x="2715946" y="2110869"/>
            <a:ext cx="3712109" cy="338554"/>
          </a:xfrm>
          <a:prstGeom prst="rect">
            <a:avLst/>
          </a:prstGeom>
          <a:noFill/>
        </p:spPr>
        <p:txBody>
          <a:bodyPr wrap="square" rtlCol="0">
            <a:spAutoFit/>
          </a:bodyPr>
          <a:lstStyle/>
          <a:p>
            <a:pPr algn="ctr"/>
            <a:r>
              <a:rPr kumimoji="1" lang="en-US" altLang="ja-JP" sz="1600" b="1" dirty="0">
                <a:latin typeface="+mn-ea"/>
              </a:rPr>
              <a:t>2025.12.19 UWW2025</a:t>
            </a:r>
            <a:endParaRPr kumimoji="1" lang="ja-JP" altLang="en-US" sz="1600" b="1" dirty="0">
              <a:latin typeface="+mn-ea"/>
            </a:endParaRPr>
          </a:p>
        </p:txBody>
      </p:sp>
    </p:spTree>
    <p:extLst>
      <p:ext uri="{BB962C8B-B14F-4D97-AF65-F5344CB8AC3E}">
        <p14:creationId xmlns:p14="http://schemas.microsoft.com/office/powerpoint/2010/main" val="2710302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CCF38D-9682-CE81-A8FE-95DB1AB3BBFB}"/>
              </a:ext>
            </a:extLst>
          </p:cNvPr>
          <p:cNvSpPr>
            <a:spLocks noGrp="1"/>
          </p:cNvSpPr>
          <p:nvPr>
            <p:ph type="title"/>
          </p:nvPr>
        </p:nvSpPr>
        <p:spPr/>
        <p:txBody>
          <a:bodyPr/>
          <a:lstStyle/>
          <a:p>
            <a:r>
              <a:rPr kumimoji="1" lang="ja-JP" altLang="en-US" dirty="0"/>
              <a:t>提案手法</a:t>
            </a:r>
          </a:p>
        </p:txBody>
      </p:sp>
      <p:sp>
        <p:nvSpPr>
          <p:cNvPr id="3" name="コンテンツ プレースホルダー 2">
            <a:extLst>
              <a:ext uri="{FF2B5EF4-FFF2-40B4-BE49-F238E27FC236}">
                <a16:creationId xmlns:a16="http://schemas.microsoft.com/office/drawing/2014/main" id="{BFFA20DF-3F8F-9455-A570-7F2125AB6151}"/>
              </a:ext>
            </a:extLst>
          </p:cNvPr>
          <p:cNvSpPr>
            <a:spLocks noGrp="1"/>
          </p:cNvSpPr>
          <p:nvPr>
            <p:ph idx="1"/>
          </p:nvPr>
        </p:nvSpPr>
        <p:spPr/>
        <p:txBody>
          <a:bodyPr/>
          <a:lstStyle/>
          <a:p>
            <a:pPr marL="0" indent="0">
              <a:buNone/>
            </a:pPr>
            <a:r>
              <a:rPr kumimoji="1" lang="ja-JP" altLang="en-US" dirty="0"/>
              <a:t>特徴量抽出</a:t>
            </a:r>
            <a:endParaRPr kumimoji="1" lang="en-US" altLang="ja-JP" dirty="0"/>
          </a:p>
          <a:p>
            <a:pPr marL="0" indent="0">
              <a:buNone/>
            </a:pPr>
            <a:endParaRPr lang="en-US" altLang="ja-JP" dirty="0"/>
          </a:p>
          <a:p>
            <a:pPr marL="0" indent="0">
              <a:buNone/>
            </a:pPr>
            <a:r>
              <a:rPr kumimoji="1" lang="ja-JP" altLang="en-US" dirty="0"/>
              <a:t>機械学習モデルの構築</a:t>
            </a:r>
          </a:p>
        </p:txBody>
      </p:sp>
      <p:sp>
        <p:nvSpPr>
          <p:cNvPr id="4" name="スライド番号プレースホルダー 3">
            <a:extLst>
              <a:ext uri="{FF2B5EF4-FFF2-40B4-BE49-F238E27FC236}">
                <a16:creationId xmlns:a16="http://schemas.microsoft.com/office/drawing/2014/main" id="{1CCBD994-9256-8F48-2D69-B67E1A06A79B}"/>
              </a:ext>
            </a:extLst>
          </p:cNvPr>
          <p:cNvSpPr>
            <a:spLocks noGrp="1"/>
          </p:cNvSpPr>
          <p:nvPr>
            <p:ph type="sldNum" sz="quarter" idx="12"/>
          </p:nvPr>
        </p:nvSpPr>
        <p:spPr/>
        <p:txBody>
          <a:bodyPr/>
          <a:lstStyle/>
          <a:p>
            <a:fld id="{7D22DD8B-AF5A-4902-8CAD-FA78D0217CE2}" type="slidenum">
              <a:rPr kumimoji="1" lang="ja-JP" altLang="en-US" smtClean="0"/>
              <a:pPr/>
              <a:t>9</a:t>
            </a:fld>
            <a:endParaRPr kumimoji="1" lang="ja-JP" altLang="en-US" dirty="0"/>
          </a:p>
        </p:txBody>
      </p:sp>
    </p:spTree>
    <p:extLst>
      <p:ext uri="{BB962C8B-B14F-4D97-AF65-F5344CB8AC3E}">
        <p14:creationId xmlns:p14="http://schemas.microsoft.com/office/powerpoint/2010/main" val="358504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AD14FC-113D-6FDE-D8A4-AD64A337D6B5}"/>
              </a:ext>
            </a:extLst>
          </p:cNvPr>
          <p:cNvSpPr>
            <a:spLocks noGrp="1"/>
          </p:cNvSpPr>
          <p:nvPr>
            <p:ph type="title"/>
          </p:nvPr>
        </p:nvSpPr>
        <p:spPr/>
        <p:txBody>
          <a:bodyPr/>
          <a:lstStyle/>
          <a:p>
            <a:r>
              <a:rPr kumimoji="1" lang="ja-JP" altLang="en-US" dirty="0"/>
              <a:t>評価実験</a:t>
            </a:r>
          </a:p>
        </p:txBody>
      </p:sp>
      <p:sp>
        <p:nvSpPr>
          <p:cNvPr id="3" name="コンテンツ プレースホルダー 2">
            <a:extLst>
              <a:ext uri="{FF2B5EF4-FFF2-40B4-BE49-F238E27FC236}">
                <a16:creationId xmlns:a16="http://schemas.microsoft.com/office/drawing/2014/main" id="{DBFE94F6-3A19-B328-1AE2-C06B68F620EF}"/>
              </a:ext>
            </a:extLst>
          </p:cNvPr>
          <p:cNvSpPr>
            <a:spLocks noGrp="1"/>
          </p:cNvSpPr>
          <p:nvPr>
            <p:ph idx="1"/>
          </p:nvPr>
        </p:nvSpPr>
        <p:spPr/>
        <p:txBody>
          <a:bodyPr/>
          <a:lstStyle/>
          <a:p>
            <a:pPr marL="0" indent="0">
              <a:buNone/>
            </a:pPr>
            <a:r>
              <a:rPr kumimoji="1" lang="en-US" altLang="ja-JP" dirty="0">
                <a:latin typeface="+mn-ea"/>
              </a:rPr>
              <a:t>5</a:t>
            </a:r>
            <a:r>
              <a:rPr kumimoji="1" lang="ja-JP" altLang="en-US" dirty="0"/>
              <a:t>分割交差検証を行った</a:t>
            </a:r>
            <a:endParaRPr kumimoji="1" lang="en-US" altLang="ja-JP" dirty="0"/>
          </a:p>
          <a:p>
            <a:pPr marL="0" indent="0">
              <a:buNone/>
            </a:pPr>
            <a:endParaRPr lang="en-US" altLang="ja-JP" dirty="0"/>
          </a:p>
          <a:p>
            <a:pPr marL="0" indent="0">
              <a:buNone/>
            </a:pPr>
            <a:r>
              <a:rPr kumimoji="1" lang="ja-JP" altLang="en-US" dirty="0"/>
              <a:t>評価指標</a:t>
            </a:r>
            <a:endParaRPr kumimoji="1" lang="en-US" altLang="ja-JP" dirty="0"/>
          </a:p>
          <a:p>
            <a:pPr marL="0" indent="0">
              <a:buNone/>
            </a:pPr>
            <a:r>
              <a:rPr lang="ja-JP" altLang="en-US" dirty="0"/>
              <a:t>正解率，適合率，再現率，</a:t>
            </a:r>
            <a:r>
              <a:rPr lang="en-US" altLang="ja-JP" dirty="0">
                <a:latin typeface="+mn-ea"/>
              </a:rPr>
              <a:t>F</a:t>
            </a:r>
            <a:r>
              <a:rPr lang="ja-JP" altLang="en-US" dirty="0"/>
              <a:t>値を用いた</a:t>
            </a:r>
            <a:endParaRPr kumimoji="1" lang="ja-JP" altLang="en-US" dirty="0"/>
          </a:p>
        </p:txBody>
      </p:sp>
      <p:sp>
        <p:nvSpPr>
          <p:cNvPr id="4" name="スライド番号プレースホルダー 3">
            <a:extLst>
              <a:ext uri="{FF2B5EF4-FFF2-40B4-BE49-F238E27FC236}">
                <a16:creationId xmlns:a16="http://schemas.microsoft.com/office/drawing/2014/main" id="{A2B2FA91-AB3D-8E01-0E0A-E96736127FC4}"/>
              </a:ext>
            </a:extLst>
          </p:cNvPr>
          <p:cNvSpPr>
            <a:spLocks noGrp="1"/>
          </p:cNvSpPr>
          <p:nvPr>
            <p:ph type="sldNum" sz="quarter" idx="12"/>
          </p:nvPr>
        </p:nvSpPr>
        <p:spPr/>
        <p:txBody>
          <a:bodyPr/>
          <a:lstStyle/>
          <a:p>
            <a:fld id="{7D22DD8B-AF5A-4902-8CAD-FA78D0217CE2}" type="slidenum">
              <a:rPr kumimoji="1" lang="ja-JP" altLang="en-US" smtClean="0"/>
              <a:pPr/>
              <a:t>10</a:t>
            </a:fld>
            <a:endParaRPr kumimoji="1" lang="ja-JP" altLang="en-US" dirty="0"/>
          </a:p>
        </p:txBody>
      </p:sp>
    </p:spTree>
    <p:extLst>
      <p:ext uri="{BB962C8B-B14F-4D97-AF65-F5344CB8AC3E}">
        <p14:creationId xmlns:p14="http://schemas.microsoft.com/office/powerpoint/2010/main" val="2764721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19BDD0-33DE-0E6F-F71E-1B8AE3DAB152}"/>
              </a:ext>
            </a:extLst>
          </p:cNvPr>
          <p:cNvSpPr>
            <a:spLocks noGrp="1"/>
          </p:cNvSpPr>
          <p:nvPr>
            <p:ph type="title"/>
          </p:nvPr>
        </p:nvSpPr>
        <p:spPr/>
        <p:txBody>
          <a:bodyPr/>
          <a:lstStyle/>
          <a:p>
            <a:r>
              <a:rPr kumimoji="1" lang="ja-JP" altLang="en-US" dirty="0"/>
              <a:t>実験結果</a:t>
            </a:r>
          </a:p>
        </p:txBody>
      </p:sp>
      <p:sp>
        <p:nvSpPr>
          <p:cNvPr id="3" name="コンテンツ プレースホルダー 2">
            <a:extLst>
              <a:ext uri="{FF2B5EF4-FFF2-40B4-BE49-F238E27FC236}">
                <a16:creationId xmlns:a16="http://schemas.microsoft.com/office/drawing/2014/main" id="{BCBD38BB-652F-35D1-2EF4-E24A56BBB273}"/>
              </a:ext>
            </a:extLst>
          </p:cNvPr>
          <p:cNvSpPr>
            <a:spLocks noGrp="1"/>
          </p:cNvSpPr>
          <p:nvPr>
            <p:ph idx="1"/>
          </p:nvPr>
        </p:nvSpPr>
        <p:spPr/>
        <p:txBody>
          <a:bodyPr/>
          <a:lstStyle/>
          <a:p>
            <a:pPr marL="0" indent="0">
              <a:buNone/>
            </a:pPr>
            <a:r>
              <a:rPr kumimoji="1" lang="ja-JP" altLang="en-US" dirty="0"/>
              <a:t>表</a:t>
            </a:r>
            <a:endParaRPr kumimoji="1" lang="en-US" altLang="ja-JP" dirty="0"/>
          </a:p>
          <a:p>
            <a:pPr marL="0" indent="0">
              <a:buNone/>
            </a:pPr>
            <a:r>
              <a:rPr kumimoji="1" lang="ja-JP" altLang="en-US" dirty="0"/>
              <a:t>平均正解率は～，</a:t>
            </a:r>
            <a:endParaRPr kumimoji="1" lang="en-US" altLang="ja-JP" dirty="0"/>
          </a:p>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C60F0D90-4E66-A4C2-18F1-4CD4C2C0FE5F}"/>
              </a:ext>
            </a:extLst>
          </p:cNvPr>
          <p:cNvSpPr>
            <a:spLocks noGrp="1"/>
          </p:cNvSpPr>
          <p:nvPr>
            <p:ph type="sldNum" sz="quarter" idx="12"/>
          </p:nvPr>
        </p:nvSpPr>
        <p:spPr/>
        <p:txBody>
          <a:bodyPr/>
          <a:lstStyle/>
          <a:p>
            <a:fld id="{7D22DD8B-AF5A-4902-8CAD-FA78D0217CE2}" type="slidenum">
              <a:rPr kumimoji="1" lang="ja-JP" altLang="en-US" smtClean="0"/>
              <a:pPr/>
              <a:t>11</a:t>
            </a:fld>
            <a:endParaRPr kumimoji="1" lang="ja-JP" altLang="en-US" dirty="0"/>
          </a:p>
        </p:txBody>
      </p:sp>
    </p:spTree>
    <p:extLst>
      <p:ext uri="{BB962C8B-B14F-4D97-AF65-F5344CB8AC3E}">
        <p14:creationId xmlns:p14="http://schemas.microsoft.com/office/powerpoint/2010/main" val="2825401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E110DE-8A20-3CDD-D303-1F3C709B85B8}"/>
              </a:ext>
            </a:extLst>
          </p:cNvPr>
          <p:cNvSpPr>
            <a:spLocks noGrp="1"/>
          </p:cNvSpPr>
          <p:nvPr>
            <p:ph type="title"/>
          </p:nvPr>
        </p:nvSpPr>
        <p:spPr/>
        <p:txBody>
          <a:bodyPr/>
          <a:lstStyle/>
          <a:p>
            <a:r>
              <a:rPr kumimoji="1" lang="ja-JP" altLang="en-US" dirty="0"/>
              <a:t>実験結果</a:t>
            </a:r>
          </a:p>
        </p:txBody>
      </p:sp>
      <p:sp>
        <p:nvSpPr>
          <p:cNvPr id="4" name="スライド番号プレースホルダー 3">
            <a:extLst>
              <a:ext uri="{FF2B5EF4-FFF2-40B4-BE49-F238E27FC236}">
                <a16:creationId xmlns:a16="http://schemas.microsoft.com/office/drawing/2014/main" id="{C179969A-E5F4-14C8-1567-472870455B46}"/>
              </a:ext>
            </a:extLst>
          </p:cNvPr>
          <p:cNvSpPr>
            <a:spLocks noGrp="1"/>
          </p:cNvSpPr>
          <p:nvPr>
            <p:ph type="sldNum" sz="quarter" idx="12"/>
          </p:nvPr>
        </p:nvSpPr>
        <p:spPr/>
        <p:txBody>
          <a:bodyPr/>
          <a:lstStyle/>
          <a:p>
            <a:fld id="{7D22DD8B-AF5A-4902-8CAD-FA78D0217CE2}" type="slidenum">
              <a:rPr kumimoji="1" lang="ja-JP" altLang="en-US" smtClean="0"/>
              <a:pPr/>
              <a:t>12</a:t>
            </a:fld>
            <a:endParaRPr kumimoji="1" lang="ja-JP" altLang="en-US" dirty="0"/>
          </a:p>
        </p:txBody>
      </p:sp>
      <p:pic>
        <p:nvPicPr>
          <p:cNvPr id="9" name="図 8" descr="グラフ&#10;&#10;AI 生成コンテンツは誤りを含む可能性があります。">
            <a:extLst>
              <a:ext uri="{FF2B5EF4-FFF2-40B4-BE49-F238E27FC236}">
                <a16:creationId xmlns:a16="http://schemas.microsoft.com/office/drawing/2014/main" id="{4D18446B-57AA-2DFA-EF55-F8D75AEF0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705" y="1840345"/>
            <a:ext cx="5024589" cy="3768442"/>
          </a:xfrm>
          <a:prstGeom prst="rect">
            <a:avLst/>
          </a:prstGeom>
        </p:spPr>
      </p:pic>
      <p:sp>
        <p:nvSpPr>
          <p:cNvPr id="10" name="テキスト ボックス 9">
            <a:extLst>
              <a:ext uri="{FF2B5EF4-FFF2-40B4-BE49-F238E27FC236}">
                <a16:creationId xmlns:a16="http://schemas.microsoft.com/office/drawing/2014/main" id="{6CA8C5C4-A8B7-46BF-F1D5-4F8949EA0CF7}"/>
              </a:ext>
            </a:extLst>
          </p:cNvPr>
          <p:cNvSpPr txBox="1"/>
          <p:nvPr/>
        </p:nvSpPr>
        <p:spPr>
          <a:xfrm>
            <a:off x="794083" y="5895179"/>
            <a:ext cx="7555832" cy="400110"/>
          </a:xfrm>
          <a:prstGeom prst="rect">
            <a:avLst/>
          </a:prstGeom>
          <a:noFill/>
        </p:spPr>
        <p:txBody>
          <a:bodyPr wrap="square" rtlCol="0">
            <a:spAutoFit/>
          </a:bodyPr>
          <a:lstStyle/>
          <a:p>
            <a:pPr marL="0" indent="0" algn="ctr">
              <a:buNone/>
            </a:pPr>
            <a:r>
              <a:rPr lang="ja-JP" altLang="en-US" sz="2000" dirty="0">
                <a:latin typeface="+mn-ea"/>
              </a:rPr>
              <a:t>右下と左下が誤分類される傾向があった</a:t>
            </a:r>
            <a:endParaRPr lang="en-US" altLang="ja-JP" sz="2000" dirty="0">
              <a:latin typeface="+mn-ea"/>
            </a:endParaRPr>
          </a:p>
        </p:txBody>
      </p:sp>
    </p:spTree>
    <p:extLst>
      <p:ext uri="{BB962C8B-B14F-4D97-AF65-F5344CB8AC3E}">
        <p14:creationId xmlns:p14="http://schemas.microsoft.com/office/powerpoint/2010/main" val="2713893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1BE30E-C153-07BE-52D3-A613BFF7EDDE}"/>
              </a:ext>
            </a:extLst>
          </p:cNvPr>
          <p:cNvSpPr>
            <a:spLocks noGrp="1"/>
          </p:cNvSpPr>
          <p:nvPr>
            <p:ph type="title"/>
          </p:nvPr>
        </p:nvSpPr>
        <p:spPr/>
        <p:txBody>
          <a:bodyPr/>
          <a:lstStyle/>
          <a:p>
            <a:r>
              <a:rPr kumimoji="1" lang="ja-JP" altLang="en-US" dirty="0"/>
              <a:t>考察</a:t>
            </a:r>
          </a:p>
        </p:txBody>
      </p:sp>
      <p:sp>
        <p:nvSpPr>
          <p:cNvPr id="3" name="コンテンツ プレースホルダー 2">
            <a:extLst>
              <a:ext uri="{FF2B5EF4-FFF2-40B4-BE49-F238E27FC236}">
                <a16:creationId xmlns:a16="http://schemas.microsoft.com/office/drawing/2014/main" id="{3E4617D0-D8E5-43A3-1609-1306C2480700}"/>
              </a:ext>
            </a:extLst>
          </p:cNvPr>
          <p:cNvSpPr>
            <a:spLocks noGrp="1"/>
          </p:cNvSpPr>
          <p:nvPr>
            <p:ph idx="1"/>
          </p:nvPr>
        </p:nvSpPr>
        <p:spPr/>
        <p:txBody>
          <a:bodyPr/>
          <a:lstStyle/>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A400DE04-4625-15AB-BE90-F3EDAA31B7FD}"/>
              </a:ext>
            </a:extLst>
          </p:cNvPr>
          <p:cNvSpPr>
            <a:spLocks noGrp="1"/>
          </p:cNvSpPr>
          <p:nvPr>
            <p:ph type="sldNum" sz="quarter" idx="12"/>
          </p:nvPr>
        </p:nvSpPr>
        <p:spPr/>
        <p:txBody>
          <a:bodyPr/>
          <a:lstStyle/>
          <a:p>
            <a:fld id="{7D22DD8B-AF5A-4902-8CAD-FA78D0217CE2}" type="slidenum">
              <a:rPr kumimoji="1" lang="ja-JP" altLang="en-US" smtClean="0"/>
              <a:pPr/>
              <a:t>13</a:t>
            </a:fld>
            <a:endParaRPr kumimoji="1" lang="ja-JP" altLang="en-US" dirty="0"/>
          </a:p>
        </p:txBody>
      </p:sp>
    </p:spTree>
    <p:extLst>
      <p:ext uri="{BB962C8B-B14F-4D97-AF65-F5344CB8AC3E}">
        <p14:creationId xmlns:p14="http://schemas.microsoft.com/office/powerpoint/2010/main" val="3283004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FA8878-B850-B10A-673B-993C4722DB08}"/>
              </a:ext>
            </a:extLst>
          </p:cNvPr>
          <p:cNvSpPr>
            <a:spLocks noGrp="1"/>
          </p:cNvSpPr>
          <p:nvPr>
            <p:ph type="title"/>
          </p:nvPr>
        </p:nvSpPr>
        <p:spPr/>
        <p:txBody>
          <a:bodyPr/>
          <a:lstStyle/>
          <a:p>
            <a:r>
              <a:rPr kumimoji="1" lang="ja-JP" altLang="en-US" dirty="0"/>
              <a:t>まとめと今後の展望</a:t>
            </a:r>
          </a:p>
        </p:txBody>
      </p:sp>
      <p:sp>
        <p:nvSpPr>
          <p:cNvPr id="3" name="コンテンツ プレースホルダー 2">
            <a:extLst>
              <a:ext uri="{FF2B5EF4-FFF2-40B4-BE49-F238E27FC236}">
                <a16:creationId xmlns:a16="http://schemas.microsoft.com/office/drawing/2014/main" id="{F0DFA1DF-D613-F1BE-A0E4-BE7396FF3B71}"/>
              </a:ext>
            </a:extLst>
          </p:cNvPr>
          <p:cNvSpPr>
            <a:spLocks noGrp="1"/>
          </p:cNvSpPr>
          <p:nvPr>
            <p:ph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4F3C33C-F030-486C-6749-B9A24C37AD24}"/>
              </a:ext>
            </a:extLst>
          </p:cNvPr>
          <p:cNvSpPr>
            <a:spLocks noGrp="1"/>
          </p:cNvSpPr>
          <p:nvPr>
            <p:ph type="sldNum" sz="quarter" idx="12"/>
          </p:nvPr>
        </p:nvSpPr>
        <p:spPr/>
        <p:txBody>
          <a:bodyPr/>
          <a:lstStyle/>
          <a:p>
            <a:fld id="{7D22DD8B-AF5A-4902-8CAD-FA78D0217CE2}" type="slidenum">
              <a:rPr kumimoji="1" lang="ja-JP" altLang="en-US" smtClean="0"/>
              <a:pPr/>
              <a:t>14</a:t>
            </a:fld>
            <a:endParaRPr kumimoji="1" lang="ja-JP" altLang="en-US" dirty="0"/>
          </a:p>
        </p:txBody>
      </p:sp>
    </p:spTree>
    <p:extLst>
      <p:ext uri="{BB962C8B-B14F-4D97-AF65-F5344CB8AC3E}">
        <p14:creationId xmlns:p14="http://schemas.microsoft.com/office/powerpoint/2010/main" val="3096114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C96D61-C173-3F8C-FA90-58B168E68F8E}"/>
              </a:ext>
            </a:extLst>
          </p:cNvPr>
          <p:cNvSpPr>
            <a:spLocks noGrp="1"/>
          </p:cNvSpPr>
          <p:nvPr>
            <p:ph type="title"/>
          </p:nvPr>
        </p:nvSpPr>
        <p:spPr/>
        <p:txBody>
          <a:bodyPr/>
          <a:lstStyle/>
          <a:p>
            <a:r>
              <a:rPr kumimoji="1" lang="ja-JP" altLang="en-US" dirty="0"/>
              <a:t>研究背景</a:t>
            </a:r>
          </a:p>
        </p:txBody>
      </p:sp>
      <p:sp>
        <p:nvSpPr>
          <p:cNvPr id="4" name="スライド番号プレースホルダー 3">
            <a:extLst>
              <a:ext uri="{FF2B5EF4-FFF2-40B4-BE49-F238E27FC236}">
                <a16:creationId xmlns:a16="http://schemas.microsoft.com/office/drawing/2014/main" id="{2E3E19DA-21D4-EF73-4F17-59148F1590A6}"/>
              </a:ext>
            </a:extLst>
          </p:cNvPr>
          <p:cNvSpPr>
            <a:spLocks noGrp="1"/>
          </p:cNvSpPr>
          <p:nvPr>
            <p:ph type="sldNum" sz="quarter" idx="12"/>
          </p:nvPr>
        </p:nvSpPr>
        <p:spPr/>
        <p:txBody>
          <a:bodyPr/>
          <a:lstStyle/>
          <a:p>
            <a:fld id="{7D22DD8B-AF5A-4902-8CAD-FA78D0217CE2}" type="slidenum">
              <a:rPr kumimoji="1" lang="ja-JP" altLang="en-US" smtClean="0"/>
              <a:t>1</a:t>
            </a:fld>
            <a:endParaRPr kumimoji="1" lang="ja-JP" altLang="en-US"/>
          </a:p>
        </p:txBody>
      </p:sp>
      <p:grpSp>
        <p:nvGrpSpPr>
          <p:cNvPr id="12" name="グループ化 11">
            <a:extLst>
              <a:ext uri="{FF2B5EF4-FFF2-40B4-BE49-F238E27FC236}">
                <a16:creationId xmlns:a16="http://schemas.microsoft.com/office/drawing/2014/main" id="{C8419A4E-E287-2CE8-B28F-4D21A7D3FCCD}"/>
              </a:ext>
            </a:extLst>
          </p:cNvPr>
          <p:cNvGrpSpPr/>
          <p:nvPr/>
        </p:nvGrpSpPr>
        <p:grpSpPr>
          <a:xfrm>
            <a:off x="2265032" y="2178239"/>
            <a:ext cx="4613935" cy="2914077"/>
            <a:chOff x="2265032" y="2425659"/>
            <a:chExt cx="4613935" cy="2914077"/>
          </a:xfrm>
        </p:grpSpPr>
        <p:pic>
          <p:nvPicPr>
            <p:cNvPr id="13" name="図 12">
              <a:extLst>
                <a:ext uri="{FF2B5EF4-FFF2-40B4-BE49-F238E27FC236}">
                  <a16:creationId xmlns:a16="http://schemas.microsoft.com/office/drawing/2014/main" id="{CE3B0A81-8416-A631-EA6C-8494C4429B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5032" y="2425659"/>
              <a:ext cx="4613935" cy="2598990"/>
            </a:xfrm>
            <a:prstGeom prst="rect">
              <a:avLst/>
            </a:prstGeom>
          </p:spPr>
        </p:pic>
        <p:sp>
          <p:nvSpPr>
            <p:cNvPr id="14" name="テキスト ボックス 13">
              <a:extLst>
                <a:ext uri="{FF2B5EF4-FFF2-40B4-BE49-F238E27FC236}">
                  <a16:creationId xmlns:a16="http://schemas.microsoft.com/office/drawing/2014/main" id="{2E390CBC-B726-84B2-F387-08F681F25E2B}"/>
                </a:ext>
              </a:extLst>
            </p:cNvPr>
            <p:cNvSpPr txBox="1"/>
            <p:nvPr/>
          </p:nvSpPr>
          <p:spPr>
            <a:xfrm>
              <a:off x="2872261" y="5031959"/>
              <a:ext cx="3399475" cy="307777"/>
            </a:xfrm>
            <a:prstGeom prst="rect">
              <a:avLst/>
            </a:prstGeom>
            <a:noFill/>
          </p:spPr>
          <p:txBody>
            <a:bodyPr wrap="square" rtlCol="0">
              <a:spAutoFit/>
            </a:bodyPr>
            <a:lstStyle/>
            <a:p>
              <a:r>
                <a:rPr kumimoji="1" lang="en-US" altLang="ja-JP" sz="1400" dirty="0">
                  <a:latin typeface="+mn-ea"/>
                </a:rPr>
                <a:t>https://jp.vcube.com/case/19901.html</a:t>
              </a:r>
              <a:endParaRPr kumimoji="1" lang="ja-JP" altLang="en-US" sz="1400" dirty="0">
                <a:latin typeface="+mn-ea"/>
              </a:endParaRPr>
            </a:p>
          </p:txBody>
        </p:sp>
      </p:grpSp>
      <p:sp>
        <p:nvSpPr>
          <p:cNvPr id="15" name="テキスト ボックス 14">
            <a:extLst>
              <a:ext uri="{FF2B5EF4-FFF2-40B4-BE49-F238E27FC236}">
                <a16:creationId xmlns:a16="http://schemas.microsoft.com/office/drawing/2014/main" id="{BF277D83-DE0B-3119-9FD4-B879A1F1699D}"/>
              </a:ext>
            </a:extLst>
          </p:cNvPr>
          <p:cNvSpPr txBox="1"/>
          <p:nvPr/>
        </p:nvSpPr>
        <p:spPr>
          <a:xfrm>
            <a:off x="794082" y="5859458"/>
            <a:ext cx="7555832" cy="400110"/>
          </a:xfrm>
          <a:prstGeom prst="rect">
            <a:avLst/>
          </a:prstGeom>
          <a:noFill/>
        </p:spPr>
        <p:txBody>
          <a:bodyPr wrap="square" rtlCol="0">
            <a:spAutoFit/>
          </a:bodyPr>
          <a:lstStyle/>
          <a:p>
            <a:pPr marL="0" indent="0">
              <a:buNone/>
            </a:pPr>
            <a:r>
              <a:rPr lang="ja-JP" altLang="en-US" sz="2000" dirty="0">
                <a:latin typeface="+mn-ea"/>
              </a:rPr>
              <a:t>今後</a:t>
            </a:r>
            <a:r>
              <a:rPr lang="en-US" altLang="ja-JP" sz="2000" b="1" dirty="0">
                <a:solidFill>
                  <a:schemeClr val="tx2">
                    <a:lumMod val="50000"/>
                    <a:lumOff val="50000"/>
                  </a:schemeClr>
                </a:solidFill>
                <a:latin typeface="+mn-ea"/>
              </a:rPr>
              <a:t>HMD</a:t>
            </a:r>
            <a:r>
              <a:rPr lang="ja-JP" altLang="en-US" sz="2000" b="1" dirty="0">
                <a:solidFill>
                  <a:schemeClr val="tx2">
                    <a:lumMod val="50000"/>
                    <a:lumOff val="50000"/>
                  </a:schemeClr>
                </a:solidFill>
                <a:latin typeface="+mn-ea"/>
              </a:rPr>
              <a:t>を装着して作業</a:t>
            </a:r>
            <a:r>
              <a:rPr lang="ja-JP" altLang="en-US" sz="2000" dirty="0">
                <a:latin typeface="+mn-ea"/>
              </a:rPr>
              <a:t>することが一般的になる可能性がある</a:t>
            </a:r>
            <a:endParaRPr kumimoji="1" lang="ja-JP" altLang="en-US" sz="2000" dirty="0">
              <a:latin typeface="+mn-ea"/>
            </a:endParaRPr>
          </a:p>
        </p:txBody>
      </p:sp>
      <p:sp>
        <p:nvSpPr>
          <p:cNvPr id="19" name="テキスト ボックス 18">
            <a:extLst>
              <a:ext uri="{FF2B5EF4-FFF2-40B4-BE49-F238E27FC236}">
                <a16:creationId xmlns:a16="http://schemas.microsoft.com/office/drawing/2014/main" id="{676BD81E-F494-B64F-4759-6F3D666CF5EA}"/>
              </a:ext>
            </a:extLst>
          </p:cNvPr>
          <p:cNvSpPr txBox="1"/>
          <p:nvPr/>
        </p:nvSpPr>
        <p:spPr>
          <a:xfrm>
            <a:off x="794082" y="1544852"/>
            <a:ext cx="7555832" cy="400110"/>
          </a:xfrm>
          <a:prstGeom prst="rect">
            <a:avLst/>
          </a:prstGeom>
          <a:noFill/>
        </p:spPr>
        <p:txBody>
          <a:bodyPr wrap="square" rtlCol="0">
            <a:spAutoFit/>
          </a:bodyPr>
          <a:lstStyle/>
          <a:p>
            <a:pPr marL="0" indent="0">
              <a:buNone/>
            </a:pPr>
            <a:r>
              <a:rPr lang="en-US" altLang="ja-JP" sz="2000" dirty="0">
                <a:latin typeface="+mn-ea"/>
              </a:rPr>
              <a:t>HMD(head mounted display)</a:t>
            </a:r>
            <a:r>
              <a:rPr lang="ja-JP" altLang="en-US" sz="2000" dirty="0">
                <a:latin typeface="+mn-ea"/>
              </a:rPr>
              <a:t>の注目度が高まっている</a:t>
            </a:r>
            <a:endParaRPr kumimoji="1" lang="ja-JP" altLang="en-US" sz="2000" dirty="0">
              <a:latin typeface="+mn-ea"/>
            </a:endParaRPr>
          </a:p>
        </p:txBody>
      </p:sp>
      <p:sp>
        <p:nvSpPr>
          <p:cNvPr id="20" name="テキスト ボックス 19">
            <a:extLst>
              <a:ext uri="{FF2B5EF4-FFF2-40B4-BE49-F238E27FC236}">
                <a16:creationId xmlns:a16="http://schemas.microsoft.com/office/drawing/2014/main" id="{C0831B78-735C-F5CD-C18D-8F543932F1FE}"/>
              </a:ext>
            </a:extLst>
          </p:cNvPr>
          <p:cNvSpPr txBox="1"/>
          <p:nvPr/>
        </p:nvSpPr>
        <p:spPr>
          <a:xfrm>
            <a:off x="794082" y="5344316"/>
            <a:ext cx="7721268" cy="400110"/>
          </a:xfrm>
          <a:prstGeom prst="rect">
            <a:avLst/>
          </a:prstGeom>
          <a:noFill/>
        </p:spPr>
        <p:txBody>
          <a:bodyPr wrap="square" rtlCol="0">
            <a:spAutoFit/>
          </a:bodyPr>
          <a:lstStyle/>
          <a:p>
            <a:pPr marL="0" indent="0">
              <a:buNone/>
            </a:pPr>
            <a:r>
              <a:rPr kumimoji="1" lang="en-US" altLang="ja-JP" sz="2000" dirty="0">
                <a:latin typeface="+mn-ea"/>
              </a:rPr>
              <a:t>HMD</a:t>
            </a:r>
            <a:r>
              <a:rPr kumimoji="1" lang="ja-JP" altLang="en-US" sz="2000" dirty="0">
                <a:latin typeface="+mn-ea"/>
              </a:rPr>
              <a:t>による遠隔支援が可能なことから現場作業に活用されている</a:t>
            </a:r>
          </a:p>
        </p:txBody>
      </p:sp>
    </p:spTree>
    <p:extLst>
      <p:ext uri="{BB962C8B-B14F-4D97-AF65-F5344CB8AC3E}">
        <p14:creationId xmlns:p14="http://schemas.microsoft.com/office/powerpoint/2010/main" val="1439177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09D21-15E4-0A67-1534-128424A50EC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2189627-22D3-0413-4672-91E4EE36C8E0}"/>
              </a:ext>
            </a:extLst>
          </p:cNvPr>
          <p:cNvSpPr>
            <a:spLocks noGrp="1"/>
          </p:cNvSpPr>
          <p:nvPr>
            <p:ph type="title"/>
          </p:nvPr>
        </p:nvSpPr>
        <p:spPr/>
        <p:txBody>
          <a:bodyPr/>
          <a:lstStyle/>
          <a:p>
            <a:r>
              <a:rPr kumimoji="1" lang="ja-JP" altLang="en-US" dirty="0"/>
              <a:t>研究背景</a:t>
            </a:r>
          </a:p>
        </p:txBody>
      </p:sp>
      <p:sp>
        <p:nvSpPr>
          <p:cNvPr id="4" name="スライド番号プレースホルダー 3">
            <a:extLst>
              <a:ext uri="{FF2B5EF4-FFF2-40B4-BE49-F238E27FC236}">
                <a16:creationId xmlns:a16="http://schemas.microsoft.com/office/drawing/2014/main" id="{53A931F5-E3E4-FDE8-26A3-E9795B4613E8}"/>
              </a:ext>
            </a:extLst>
          </p:cNvPr>
          <p:cNvSpPr>
            <a:spLocks noGrp="1"/>
          </p:cNvSpPr>
          <p:nvPr>
            <p:ph type="sldNum" sz="quarter" idx="12"/>
          </p:nvPr>
        </p:nvSpPr>
        <p:spPr/>
        <p:txBody>
          <a:bodyPr/>
          <a:lstStyle/>
          <a:p>
            <a:fld id="{7D22DD8B-AF5A-4902-8CAD-FA78D0217CE2}" type="slidenum">
              <a:rPr kumimoji="1" lang="ja-JP" altLang="en-US" smtClean="0"/>
              <a:pPr/>
              <a:t>2</a:t>
            </a:fld>
            <a:endParaRPr kumimoji="1" lang="ja-JP" altLang="en-US" dirty="0"/>
          </a:p>
        </p:txBody>
      </p:sp>
      <p:sp>
        <p:nvSpPr>
          <p:cNvPr id="9" name="四角形: 角を丸くする 8">
            <a:extLst>
              <a:ext uri="{FF2B5EF4-FFF2-40B4-BE49-F238E27FC236}">
                <a16:creationId xmlns:a16="http://schemas.microsoft.com/office/drawing/2014/main" id="{196A92E3-A0F7-34A4-C0AA-0679AC97B51E}"/>
              </a:ext>
            </a:extLst>
          </p:cNvPr>
          <p:cNvSpPr/>
          <p:nvPr/>
        </p:nvSpPr>
        <p:spPr>
          <a:xfrm>
            <a:off x="794084" y="5313148"/>
            <a:ext cx="7555832" cy="755002"/>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a:latin typeface="+mn-ea"/>
              </a:rPr>
              <a:t>HMD</a:t>
            </a:r>
            <a:r>
              <a:rPr kumimoji="1" lang="ja-JP" altLang="en-US" sz="2400" b="1" dirty="0">
                <a:latin typeface="+mn-ea"/>
              </a:rPr>
              <a:t>装着時の作業効率低下につながる可能性がある</a:t>
            </a:r>
          </a:p>
        </p:txBody>
      </p:sp>
      <p:sp>
        <p:nvSpPr>
          <p:cNvPr id="6" name="二等辺三角形 5">
            <a:extLst>
              <a:ext uri="{FF2B5EF4-FFF2-40B4-BE49-F238E27FC236}">
                <a16:creationId xmlns:a16="http://schemas.microsoft.com/office/drawing/2014/main" id="{2734A698-B1EB-D018-1B15-F06BB3ABE2FC}"/>
              </a:ext>
            </a:extLst>
          </p:cNvPr>
          <p:cNvSpPr/>
          <p:nvPr/>
        </p:nvSpPr>
        <p:spPr>
          <a:xfrm rot="10800000">
            <a:off x="4313766" y="4359564"/>
            <a:ext cx="516463" cy="204656"/>
          </a:xfrm>
          <a:prstGeom prst="triangle">
            <a:avLst/>
          </a:prstGeom>
          <a:solidFill>
            <a:srgbClr val="A6A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背景_最終">
            <a:hlinkClick r:id="" action="ppaction://media"/>
            <a:extLst>
              <a:ext uri="{FF2B5EF4-FFF2-40B4-BE49-F238E27FC236}">
                <a16:creationId xmlns:a16="http://schemas.microsoft.com/office/drawing/2014/main" id="{36E03835-4DD7-BEAE-276E-CDD03269B924}"/>
              </a:ext>
            </a:extLst>
          </p:cNvPr>
          <p:cNvPicPr>
            <a:picLocks noChangeAspect="1"/>
          </p:cNvPicPr>
          <p:nvPr>
            <a:videoFile r:link="rId1"/>
            <p:extLst>
              <p:ext uri="{DAA4B4D4-6D71-4841-9C94-3DE7FCFB9230}">
                <p14:media xmlns:p14="http://schemas.microsoft.com/office/powerpoint/2010/main" r:embed="rId2">
                  <p14:trim st="3028" end="1655"/>
                </p14:media>
              </p:ext>
            </p:extLst>
          </p:nvPr>
        </p:nvPicPr>
        <p:blipFill>
          <a:blip r:embed="rId4"/>
          <a:srcRect l="6875" r="6875"/>
          <a:stretch>
            <a:fillRect/>
          </a:stretch>
        </p:blipFill>
        <p:spPr>
          <a:xfrm>
            <a:off x="2617249" y="2083845"/>
            <a:ext cx="3909496" cy="2549670"/>
          </a:xfrm>
          <a:prstGeom prst="rect">
            <a:avLst/>
          </a:prstGeom>
        </p:spPr>
      </p:pic>
      <p:sp>
        <p:nvSpPr>
          <p:cNvPr id="10" name="テキスト ボックス 9">
            <a:extLst>
              <a:ext uri="{FF2B5EF4-FFF2-40B4-BE49-F238E27FC236}">
                <a16:creationId xmlns:a16="http://schemas.microsoft.com/office/drawing/2014/main" id="{0DCC0273-AEE8-641A-329B-E676DB64BBFA}"/>
              </a:ext>
            </a:extLst>
          </p:cNvPr>
          <p:cNvSpPr txBox="1"/>
          <p:nvPr/>
        </p:nvSpPr>
        <p:spPr>
          <a:xfrm>
            <a:off x="794084" y="1544852"/>
            <a:ext cx="7555832" cy="400110"/>
          </a:xfrm>
          <a:prstGeom prst="rect">
            <a:avLst/>
          </a:prstGeom>
          <a:noFill/>
        </p:spPr>
        <p:txBody>
          <a:bodyPr wrap="square" rtlCol="0">
            <a:spAutoFit/>
          </a:bodyPr>
          <a:lstStyle/>
          <a:p>
            <a:pPr marL="0" indent="0" algn="ctr">
              <a:buNone/>
            </a:pPr>
            <a:r>
              <a:rPr lang="ja-JP" altLang="en-US" sz="2000" dirty="0">
                <a:latin typeface="+mn-ea"/>
              </a:rPr>
              <a:t>一方で，</a:t>
            </a:r>
            <a:r>
              <a:rPr lang="en-US" altLang="ja-JP" sz="2000" dirty="0">
                <a:latin typeface="+mn-ea"/>
              </a:rPr>
              <a:t>HMD</a:t>
            </a:r>
            <a:r>
              <a:rPr lang="ja-JP" altLang="en-US" sz="2000" dirty="0">
                <a:latin typeface="+mn-ea"/>
              </a:rPr>
              <a:t>装着時の作業には課題がある</a:t>
            </a:r>
            <a:endParaRPr lang="en-US" altLang="ja-JP" sz="2000" dirty="0">
              <a:latin typeface="+mn-ea"/>
            </a:endParaRPr>
          </a:p>
        </p:txBody>
      </p:sp>
    </p:spTree>
    <p:extLst>
      <p:ext uri="{BB962C8B-B14F-4D97-AF65-F5344CB8AC3E}">
        <p14:creationId xmlns:p14="http://schemas.microsoft.com/office/powerpoint/2010/main" val="129426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mute="1">
                <p:cTn id="1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330E2B-6AE0-90CA-23CC-71984DE74027}"/>
              </a:ext>
            </a:extLst>
          </p:cNvPr>
          <p:cNvSpPr>
            <a:spLocks noGrp="1"/>
          </p:cNvSpPr>
          <p:nvPr>
            <p:ph type="title"/>
          </p:nvPr>
        </p:nvSpPr>
        <p:spPr/>
        <p:txBody>
          <a:bodyPr/>
          <a:lstStyle/>
          <a:p>
            <a:r>
              <a:rPr kumimoji="1" lang="ja-JP" altLang="en-US" dirty="0"/>
              <a:t>研究背景</a:t>
            </a:r>
          </a:p>
        </p:txBody>
      </p:sp>
      <p:sp>
        <p:nvSpPr>
          <p:cNvPr id="3" name="コンテンツ プレースホルダー 2">
            <a:extLst>
              <a:ext uri="{FF2B5EF4-FFF2-40B4-BE49-F238E27FC236}">
                <a16:creationId xmlns:a16="http://schemas.microsoft.com/office/drawing/2014/main" id="{00EB4552-FB98-A8D2-2935-848967C2FEF1}"/>
              </a:ext>
            </a:extLst>
          </p:cNvPr>
          <p:cNvSpPr>
            <a:spLocks noGrp="1"/>
          </p:cNvSpPr>
          <p:nvPr>
            <p:ph idx="1"/>
          </p:nvPr>
        </p:nvSpPr>
        <p:spPr/>
        <p:txBody>
          <a:bodyPr/>
          <a:lstStyle/>
          <a:p>
            <a:pPr marL="0" indent="0">
              <a:buNone/>
            </a:pPr>
            <a:r>
              <a:rPr kumimoji="1" lang="ja-JP" altLang="en-US" dirty="0"/>
              <a:t>従来の視野拡張手法</a:t>
            </a:r>
            <a:endParaRPr kumimoji="1" lang="en-US" altLang="ja-JP" dirty="0"/>
          </a:p>
          <a:p>
            <a:pPr marL="0" indent="0">
              <a:buNone/>
            </a:pPr>
            <a:r>
              <a:rPr lang="ja-JP" altLang="en-US" dirty="0"/>
              <a:t>スクロール</a:t>
            </a:r>
            <a:endParaRPr lang="en-US" altLang="ja-JP" dirty="0"/>
          </a:p>
          <a:p>
            <a:pPr marL="0" indent="0">
              <a:buNone/>
            </a:pPr>
            <a:r>
              <a:rPr kumimoji="1" lang="ja-JP" altLang="en-US" dirty="0"/>
              <a:t>イベントドリブン</a:t>
            </a:r>
            <a:endParaRPr kumimoji="1" lang="en-US" altLang="ja-JP" dirty="0"/>
          </a:p>
          <a:p>
            <a:pPr marL="0" indent="0">
              <a:buNone/>
            </a:pPr>
            <a:endParaRPr lang="en-US" altLang="ja-JP" dirty="0"/>
          </a:p>
          <a:p>
            <a:pPr marL="0" indent="0">
              <a:buNone/>
            </a:pPr>
            <a:r>
              <a:rPr lang="ja-JP" altLang="en-US" dirty="0"/>
              <a:t>これらは首を動かすことなく視野拡張できるというメリットがあるが</a:t>
            </a:r>
            <a:endParaRPr lang="en-US" altLang="ja-JP" dirty="0"/>
          </a:p>
          <a:p>
            <a:pPr marL="0" indent="0">
              <a:buNone/>
            </a:pPr>
            <a:r>
              <a:rPr kumimoji="1" lang="ja-JP" altLang="en-US" dirty="0"/>
              <a:t>画面酔いや通常時の視野を妨げる恐れがある</a:t>
            </a:r>
            <a:endParaRPr kumimoji="1" lang="en-US" altLang="ja-JP" dirty="0"/>
          </a:p>
          <a:p>
            <a:pPr marL="0" indent="0">
              <a:buNone/>
            </a:pPr>
            <a:endParaRPr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57797A08-A736-48F9-0C0C-E2AA4A786FE6}"/>
              </a:ext>
            </a:extLst>
          </p:cNvPr>
          <p:cNvSpPr>
            <a:spLocks noGrp="1"/>
          </p:cNvSpPr>
          <p:nvPr>
            <p:ph type="sldNum" sz="quarter" idx="12"/>
          </p:nvPr>
        </p:nvSpPr>
        <p:spPr/>
        <p:txBody>
          <a:bodyPr/>
          <a:lstStyle/>
          <a:p>
            <a:fld id="{7D22DD8B-AF5A-4902-8CAD-FA78D0217CE2}" type="slidenum">
              <a:rPr kumimoji="1" lang="ja-JP" altLang="en-US" smtClean="0"/>
              <a:pPr/>
              <a:t>3</a:t>
            </a:fld>
            <a:endParaRPr kumimoji="1" lang="ja-JP" altLang="en-US" dirty="0"/>
          </a:p>
        </p:txBody>
      </p:sp>
    </p:spTree>
    <p:extLst>
      <p:ext uri="{BB962C8B-B14F-4D97-AF65-F5344CB8AC3E}">
        <p14:creationId xmlns:p14="http://schemas.microsoft.com/office/powerpoint/2010/main" val="4044563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D8B394-C81F-C1D7-A9B6-C98BBEE22B47}"/>
              </a:ext>
            </a:extLst>
          </p:cNvPr>
          <p:cNvSpPr>
            <a:spLocks noGrp="1"/>
          </p:cNvSpPr>
          <p:nvPr>
            <p:ph type="title"/>
          </p:nvPr>
        </p:nvSpPr>
        <p:spPr/>
        <p:txBody>
          <a:bodyPr/>
          <a:lstStyle/>
          <a:p>
            <a:r>
              <a:rPr kumimoji="1" lang="ja-JP" altLang="en-US" dirty="0"/>
              <a:t>研究背景</a:t>
            </a:r>
          </a:p>
        </p:txBody>
      </p:sp>
      <p:sp>
        <p:nvSpPr>
          <p:cNvPr id="3" name="コンテンツ プレースホルダー 2">
            <a:extLst>
              <a:ext uri="{FF2B5EF4-FFF2-40B4-BE49-F238E27FC236}">
                <a16:creationId xmlns:a16="http://schemas.microsoft.com/office/drawing/2014/main" id="{6083ED8B-ACF1-AEB4-FDFB-582BCF203A8C}"/>
              </a:ext>
            </a:extLst>
          </p:cNvPr>
          <p:cNvSpPr>
            <a:spLocks noGrp="1"/>
          </p:cNvSpPr>
          <p:nvPr>
            <p:ph idx="1"/>
          </p:nvPr>
        </p:nvSpPr>
        <p:spPr/>
        <p:txBody>
          <a:bodyPr/>
          <a:lstStyle/>
          <a:p>
            <a:pPr marL="0" indent="0">
              <a:buNone/>
            </a:pPr>
            <a:endParaRPr lang="en-US" altLang="ja-JP" dirty="0"/>
          </a:p>
          <a:p>
            <a:pPr marL="0" indent="0">
              <a:buNone/>
            </a:pPr>
            <a:r>
              <a:rPr kumimoji="1" lang="ja-JP" altLang="en-US" dirty="0"/>
              <a:t>視点の動きのみで，見たい方向を任意のタイミングで見れる手法を提案する</a:t>
            </a:r>
            <a:endParaRPr kumimoji="1" lang="en-US" altLang="ja-JP" dirty="0"/>
          </a:p>
          <a:p>
            <a:pPr marL="0" indent="0">
              <a:buNone/>
            </a:pPr>
            <a:endParaRPr lang="en-US" altLang="ja-JP" dirty="0"/>
          </a:p>
          <a:p>
            <a:pPr marL="0" indent="0">
              <a:buNone/>
            </a:pPr>
            <a:r>
              <a:rPr kumimoji="1" lang="ja-JP" altLang="en-US" dirty="0"/>
              <a:t>視覚的関心方向と定義する</a:t>
            </a:r>
          </a:p>
        </p:txBody>
      </p:sp>
      <p:sp>
        <p:nvSpPr>
          <p:cNvPr id="4" name="スライド番号プレースホルダー 3">
            <a:extLst>
              <a:ext uri="{FF2B5EF4-FFF2-40B4-BE49-F238E27FC236}">
                <a16:creationId xmlns:a16="http://schemas.microsoft.com/office/drawing/2014/main" id="{CD63CE0D-476B-0FF4-5A13-9D5001C3772C}"/>
              </a:ext>
            </a:extLst>
          </p:cNvPr>
          <p:cNvSpPr>
            <a:spLocks noGrp="1"/>
          </p:cNvSpPr>
          <p:nvPr>
            <p:ph type="sldNum" sz="quarter" idx="12"/>
          </p:nvPr>
        </p:nvSpPr>
        <p:spPr/>
        <p:txBody>
          <a:bodyPr/>
          <a:lstStyle/>
          <a:p>
            <a:fld id="{7D22DD8B-AF5A-4902-8CAD-FA78D0217CE2}" type="slidenum">
              <a:rPr kumimoji="1" lang="ja-JP" altLang="en-US" smtClean="0"/>
              <a:pPr/>
              <a:t>4</a:t>
            </a:fld>
            <a:endParaRPr kumimoji="1" lang="ja-JP" altLang="en-US" dirty="0"/>
          </a:p>
        </p:txBody>
      </p:sp>
    </p:spTree>
    <p:extLst>
      <p:ext uri="{BB962C8B-B14F-4D97-AF65-F5344CB8AC3E}">
        <p14:creationId xmlns:p14="http://schemas.microsoft.com/office/powerpoint/2010/main" val="199781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0672E7-789B-57F5-B385-DCFF95B7585B}"/>
              </a:ext>
            </a:extLst>
          </p:cNvPr>
          <p:cNvSpPr>
            <a:spLocks noGrp="1"/>
          </p:cNvSpPr>
          <p:nvPr>
            <p:ph type="title"/>
          </p:nvPr>
        </p:nvSpPr>
        <p:spPr/>
        <p:txBody>
          <a:bodyPr/>
          <a:lstStyle/>
          <a:p>
            <a:r>
              <a:rPr kumimoji="1" lang="ja-JP" altLang="en-US" dirty="0"/>
              <a:t>研究目的</a:t>
            </a:r>
          </a:p>
        </p:txBody>
      </p:sp>
      <p:sp>
        <p:nvSpPr>
          <p:cNvPr id="4" name="スライド番号プレースホルダー 3">
            <a:extLst>
              <a:ext uri="{FF2B5EF4-FFF2-40B4-BE49-F238E27FC236}">
                <a16:creationId xmlns:a16="http://schemas.microsoft.com/office/drawing/2014/main" id="{BC218DD4-7414-FDB0-E17A-947FA65FDD5B}"/>
              </a:ext>
            </a:extLst>
          </p:cNvPr>
          <p:cNvSpPr>
            <a:spLocks noGrp="1"/>
          </p:cNvSpPr>
          <p:nvPr>
            <p:ph type="sldNum" sz="quarter" idx="12"/>
          </p:nvPr>
        </p:nvSpPr>
        <p:spPr/>
        <p:txBody>
          <a:bodyPr/>
          <a:lstStyle/>
          <a:p>
            <a:fld id="{7D22DD8B-AF5A-4902-8CAD-FA78D0217CE2}" type="slidenum">
              <a:rPr kumimoji="1" lang="ja-JP" altLang="en-US" smtClean="0"/>
              <a:pPr/>
              <a:t>5</a:t>
            </a:fld>
            <a:endParaRPr kumimoji="1" lang="ja-JP" altLang="en-US" dirty="0"/>
          </a:p>
        </p:txBody>
      </p:sp>
      <p:grpSp>
        <p:nvGrpSpPr>
          <p:cNvPr id="8" name="グループ化 7">
            <a:extLst>
              <a:ext uri="{FF2B5EF4-FFF2-40B4-BE49-F238E27FC236}">
                <a16:creationId xmlns:a16="http://schemas.microsoft.com/office/drawing/2014/main" id="{C3DCE2EA-788F-BC07-CB62-32473DBDA953}"/>
              </a:ext>
            </a:extLst>
          </p:cNvPr>
          <p:cNvGrpSpPr/>
          <p:nvPr/>
        </p:nvGrpSpPr>
        <p:grpSpPr>
          <a:xfrm>
            <a:off x="476248" y="3860010"/>
            <a:ext cx="8191500" cy="1112529"/>
            <a:chOff x="476248" y="4028456"/>
            <a:chExt cx="8191500" cy="1112529"/>
          </a:xfrm>
        </p:grpSpPr>
        <p:sp>
          <p:nvSpPr>
            <p:cNvPr id="9" name="四角形: 角を丸くする 8">
              <a:extLst>
                <a:ext uri="{FF2B5EF4-FFF2-40B4-BE49-F238E27FC236}">
                  <a16:creationId xmlns:a16="http://schemas.microsoft.com/office/drawing/2014/main" id="{6176906A-8457-74EF-BBC6-5C9D9E76E8D6}"/>
                </a:ext>
              </a:extLst>
            </p:cNvPr>
            <p:cNvSpPr/>
            <p:nvPr/>
          </p:nvSpPr>
          <p:spPr>
            <a:xfrm>
              <a:off x="1174640" y="4028456"/>
              <a:ext cx="6794719" cy="1112529"/>
            </a:xfrm>
            <a:prstGeom prst="roundRect">
              <a:avLst/>
            </a:prstGeom>
            <a:solidFill>
              <a:schemeClr val="tx2">
                <a:lumMod val="50000"/>
                <a:lumOff val="50000"/>
              </a:schemeClr>
            </a:solid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BD9234C-DFB3-228B-CAB5-BB61579F10AB}"/>
                </a:ext>
              </a:extLst>
            </p:cNvPr>
            <p:cNvSpPr txBox="1"/>
            <p:nvPr/>
          </p:nvSpPr>
          <p:spPr>
            <a:xfrm>
              <a:off x="476248" y="4353887"/>
              <a:ext cx="8191500" cy="461665"/>
            </a:xfrm>
            <a:prstGeom prst="rect">
              <a:avLst/>
            </a:prstGeom>
            <a:noFill/>
          </p:spPr>
          <p:txBody>
            <a:bodyPr wrap="square" rtlCol="0">
              <a:spAutoFit/>
            </a:bodyPr>
            <a:lstStyle/>
            <a:p>
              <a:pPr algn="ctr"/>
              <a:r>
                <a:rPr lang="en-US" altLang="ja-JP" sz="2400" b="1" dirty="0">
                  <a:solidFill>
                    <a:schemeClr val="bg1"/>
                  </a:solidFill>
                </a:rPr>
                <a:t>HMD</a:t>
              </a:r>
              <a:r>
                <a:rPr lang="ja-JP" altLang="en-US" sz="2400" b="1" dirty="0">
                  <a:solidFill>
                    <a:schemeClr val="bg1"/>
                  </a:solidFill>
                </a:rPr>
                <a:t>装着時の作業効率を向上させる</a:t>
              </a:r>
              <a:endParaRPr kumimoji="1" lang="ja-JP" altLang="en-US" sz="2400" b="1" dirty="0">
                <a:solidFill>
                  <a:schemeClr val="bg1"/>
                </a:solidFill>
              </a:endParaRPr>
            </a:p>
          </p:txBody>
        </p:sp>
      </p:grpSp>
      <p:sp>
        <p:nvSpPr>
          <p:cNvPr id="11" name="テキスト ボックス 10">
            <a:extLst>
              <a:ext uri="{FF2B5EF4-FFF2-40B4-BE49-F238E27FC236}">
                <a16:creationId xmlns:a16="http://schemas.microsoft.com/office/drawing/2014/main" id="{76CFD6A8-2943-4BFE-C727-C1C7E3352CAA}"/>
              </a:ext>
            </a:extLst>
          </p:cNvPr>
          <p:cNvSpPr txBox="1"/>
          <p:nvPr/>
        </p:nvSpPr>
        <p:spPr>
          <a:xfrm>
            <a:off x="0" y="1576473"/>
            <a:ext cx="9144000" cy="1147045"/>
          </a:xfrm>
          <a:prstGeom prst="rect">
            <a:avLst/>
          </a:prstGeom>
          <a:noFill/>
        </p:spPr>
        <p:txBody>
          <a:bodyPr wrap="square" rtlCol="0">
            <a:spAutoFit/>
          </a:bodyPr>
          <a:lstStyle/>
          <a:p>
            <a:pPr marL="0" indent="0" algn="ctr">
              <a:lnSpc>
                <a:spcPct val="150000"/>
              </a:lnSpc>
              <a:buNone/>
            </a:pPr>
            <a:r>
              <a:rPr lang="ja-JP" altLang="en-US" sz="2400" dirty="0"/>
              <a:t>視点の動きのみで視覚的関心方向を</a:t>
            </a:r>
            <a:endParaRPr lang="en-US" altLang="ja-JP" sz="2400" dirty="0"/>
          </a:p>
          <a:p>
            <a:pPr marL="0" indent="0" algn="ctr">
              <a:lnSpc>
                <a:spcPct val="150000"/>
              </a:lnSpc>
              <a:buNone/>
            </a:pPr>
            <a:r>
              <a:rPr lang="ja-JP" altLang="en-US" sz="2400" dirty="0"/>
              <a:t>任意のタイミングで表示する手法を提案する</a:t>
            </a:r>
            <a:endParaRPr lang="en-US" altLang="ja-JP" sz="2400" dirty="0"/>
          </a:p>
        </p:txBody>
      </p:sp>
      <p:sp>
        <p:nvSpPr>
          <p:cNvPr id="13" name="二等辺三角形 12">
            <a:extLst>
              <a:ext uri="{FF2B5EF4-FFF2-40B4-BE49-F238E27FC236}">
                <a16:creationId xmlns:a16="http://schemas.microsoft.com/office/drawing/2014/main" id="{A7080EFE-8FBC-9284-D27C-2981026DD069}"/>
              </a:ext>
            </a:extLst>
          </p:cNvPr>
          <p:cNvSpPr/>
          <p:nvPr/>
        </p:nvSpPr>
        <p:spPr>
          <a:xfrm rot="10800000">
            <a:off x="4313766" y="3090887"/>
            <a:ext cx="516463" cy="337260"/>
          </a:xfrm>
          <a:prstGeom prst="triangle">
            <a:avLst/>
          </a:prstGeom>
          <a:solidFill>
            <a:srgbClr val="A6A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8417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29006-C007-E693-E989-730802DEB8E8}"/>
            </a:ext>
          </a:extLst>
        </p:cNvPr>
        <p:cNvGrpSpPr/>
        <p:nvPr/>
      </p:nvGrpSpPr>
      <p:grpSpPr>
        <a:xfrm>
          <a:off x="0" y="0"/>
          <a:ext cx="0" cy="0"/>
          <a:chOff x="0" y="0"/>
          <a:chExt cx="0" cy="0"/>
        </a:xfrm>
      </p:grpSpPr>
      <p:sp>
        <p:nvSpPr>
          <p:cNvPr id="48" name="テキスト ボックス 47">
            <a:extLst>
              <a:ext uri="{FF2B5EF4-FFF2-40B4-BE49-F238E27FC236}">
                <a16:creationId xmlns:a16="http://schemas.microsoft.com/office/drawing/2014/main" id="{891F29C4-E0F7-B5AC-450F-5C33ACC3A7BD}"/>
              </a:ext>
            </a:extLst>
          </p:cNvPr>
          <p:cNvSpPr txBox="1"/>
          <p:nvPr/>
        </p:nvSpPr>
        <p:spPr>
          <a:xfrm>
            <a:off x="794082" y="3239507"/>
            <a:ext cx="7555832" cy="1015663"/>
          </a:xfrm>
          <a:prstGeom prst="rect">
            <a:avLst/>
          </a:prstGeom>
          <a:noFill/>
        </p:spPr>
        <p:txBody>
          <a:bodyPr wrap="square" rtlCol="0">
            <a:spAutoFit/>
          </a:bodyPr>
          <a:lstStyle/>
          <a:p>
            <a:pPr marL="0" indent="0">
              <a:buNone/>
            </a:pPr>
            <a:r>
              <a:rPr kumimoji="1" lang="ja-JP" altLang="en-US" sz="2000" dirty="0">
                <a:latin typeface="+mn-ea"/>
              </a:rPr>
              <a:t>左側の視野外を</a:t>
            </a:r>
            <a:endParaRPr kumimoji="1" lang="en-US" altLang="ja-JP" sz="2000" dirty="0">
              <a:latin typeface="+mn-ea"/>
            </a:endParaRPr>
          </a:p>
          <a:p>
            <a:pPr marL="0" indent="0">
              <a:buNone/>
            </a:pPr>
            <a:r>
              <a:rPr kumimoji="1" lang="ja-JP" altLang="en-US" sz="2000" dirty="0">
                <a:latin typeface="+mn-ea"/>
              </a:rPr>
              <a:t>左上，右上，右下，左下に</a:t>
            </a:r>
            <a:endParaRPr kumimoji="1" lang="en-US" altLang="ja-JP" sz="2000" dirty="0">
              <a:latin typeface="+mn-ea"/>
            </a:endParaRPr>
          </a:p>
          <a:p>
            <a:pPr marL="0" indent="0">
              <a:buNone/>
            </a:pPr>
            <a:r>
              <a:rPr kumimoji="1" lang="en-US" altLang="ja-JP" sz="2000" dirty="0">
                <a:latin typeface="+mn-ea"/>
              </a:rPr>
              <a:t>4</a:t>
            </a:r>
            <a:r>
              <a:rPr kumimoji="1" lang="ja-JP" altLang="en-US" sz="2000" dirty="0">
                <a:latin typeface="+mn-ea"/>
              </a:rPr>
              <a:t>分割した領域を推定の対象とした</a:t>
            </a:r>
            <a:endParaRPr kumimoji="1" lang="en-US" altLang="ja-JP" sz="2000" dirty="0">
              <a:latin typeface="+mn-ea"/>
            </a:endParaRPr>
          </a:p>
        </p:txBody>
      </p:sp>
      <p:sp>
        <p:nvSpPr>
          <p:cNvPr id="10" name="テキスト ボックス 9">
            <a:extLst>
              <a:ext uri="{FF2B5EF4-FFF2-40B4-BE49-F238E27FC236}">
                <a16:creationId xmlns:a16="http://schemas.microsoft.com/office/drawing/2014/main" id="{AF35E547-CFE9-79AA-5792-994B6A4E3A0A}"/>
              </a:ext>
            </a:extLst>
          </p:cNvPr>
          <p:cNvSpPr txBox="1"/>
          <p:nvPr/>
        </p:nvSpPr>
        <p:spPr>
          <a:xfrm>
            <a:off x="7974915" y="3283548"/>
            <a:ext cx="1169085" cy="307777"/>
          </a:xfrm>
          <a:prstGeom prst="rect">
            <a:avLst/>
          </a:prstGeom>
          <a:noFill/>
        </p:spPr>
        <p:txBody>
          <a:bodyPr wrap="square" rtlCol="0">
            <a:spAutoFit/>
          </a:bodyPr>
          <a:lstStyle/>
          <a:p>
            <a:r>
              <a:rPr kumimoji="1" lang="ja-JP" altLang="en-US" sz="1400" dirty="0"/>
              <a:t>基準点</a:t>
            </a:r>
          </a:p>
        </p:txBody>
      </p:sp>
      <p:sp>
        <p:nvSpPr>
          <p:cNvPr id="11" name="テキスト ボックス 10">
            <a:extLst>
              <a:ext uri="{FF2B5EF4-FFF2-40B4-BE49-F238E27FC236}">
                <a16:creationId xmlns:a16="http://schemas.microsoft.com/office/drawing/2014/main" id="{54C3F16E-1E2C-CA95-9220-3BA25D713063}"/>
              </a:ext>
            </a:extLst>
          </p:cNvPr>
          <p:cNvSpPr txBox="1"/>
          <p:nvPr/>
        </p:nvSpPr>
        <p:spPr>
          <a:xfrm>
            <a:off x="7057082" y="5456491"/>
            <a:ext cx="864122" cy="307777"/>
          </a:xfrm>
          <a:prstGeom prst="rect">
            <a:avLst/>
          </a:prstGeom>
          <a:noFill/>
        </p:spPr>
        <p:txBody>
          <a:bodyPr wrap="square" rtlCol="0">
            <a:spAutoFit/>
          </a:bodyPr>
          <a:lstStyle/>
          <a:p>
            <a:r>
              <a:rPr kumimoji="1" lang="ja-JP" altLang="en-US" sz="1400" dirty="0"/>
              <a:t>ユーザ</a:t>
            </a:r>
          </a:p>
        </p:txBody>
      </p:sp>
      <p:sp>
        <p:nvSpPr>
          <p:cNvPr id="12" name="楕円 11">
            <a:extLst>
              <a:ext uri="{FF2B5EF4-FFF2-40B4-BE49-F238E27FC236}">
                <a16:creationId xmlns:a16="http://schemas.microsoft.com/office/drawing/2014/main" id="{BD557AF7-00B5-D3B4-45D2-10C7C4FB2B8A}"/>
              </a:ext>
            </a:extLst>
          </p:cNvPr>
          <p:cNvSpPr/>
          <p:nvPr/>
        </p:nvSpPr>
        <p:spPr>
          <a:xfrm>
            <a:off x="6221171" y="5511225"/>
            <a:ext cx="287682" cy="1990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アイコン&#10;&#10;中程度の精度で自動的に生成された説明">
            <a:extLst>
              <a:ext uri="{FF2B5EF4-FFF2-40B4-BE49-F238E27FC236}">
                <a16:creationId xmlns:a16="http://schemas.microsoft.com/office/drawing/2014/main" id="{DBEC8F5B-D68D-78D2-3FDE-515FCF406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718" y="5488287"/>
            <a:ext cx="378587" cy="136094"/>
          </a:xfrm>
          <a:prstGeom prst="rect">
            <a:avLst/>
          </a:prstGeom>
        </p:spPr>
      </p:pic>
      <p:cxnSp>
        <p:nvCxnSpPr>
          <p:cNvPr id="15" name="直線コネクタ 14">
            <a:extLst>
              <a:ext uri="{FF2B5EF4-FFF2-40B4-BE49-F238E27FC236}">
                <a16:creationId xmlns:a16="http://schemas.microsoft.com/office/drawing/2014/main" id="{CA15305F-92D2-CFFA-D4C6-EBC614620FE2}"/>
              </a:ext>
            </a:extLst>
          </p:cNvPr>
          <p:cNvCxnSpPr>
            <a:cxnSpLocks/>
          </p:cNvCxnSpPr>
          <p:nvPr/>
        </p:nvCxnSpPr>
        <p:spPr>
          <a:xfrm flipH="1" flipV="1">
            <a:off x="5839008" y="4418674"/>
            <a:ext cx="374420" cy="1158137"/>
          </a:xfrm>
          <a:prstGeom prst="line">
            <a:avLst/>
          </a:prstGeom>
          <a:ln w="15875">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EBA47B14-206A-13FD-BB38-3D41D2287426}"/>
              </a:ext>
            </a:extLst>
          </p:cNvPr>
          <p:cNvCxnSpPr>
            <a:cxnSpLocks/>
            <a:stCxn id="12" idx="6"/>
          </p:cNvCxnSpPr>
          <p:nvPr/>
        </p:nvCxnSpPr>
        <p:spPr>
          <a:xfrm>
            <a:off x="6508853" y="5610738"/>
            <a:ext cx="584283" cy="0"/>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2E8DC35E-0C07-50D0-9668-7B3A2C37041F}"/>
              </a:ext>
            </a:extLst>
          </p:cNvPr>
          <p:cNvSpPr txBox="1"/>
          <p:nvPr/>
        </p:nvSpPr>
        <p:spPr>
          <a:xfrm>
            <a:off x="7953022" y="2976853"/>
            <a:ext cx="1007539" cy="307777"/>
          </a:xfrm>
          <a:prstGeom prst="rect">
            <a:avLst/>
          </a:prstGeom>
          <a:noFill/>
        </p:spPr>
        <p:txBody>
          <a:bodyPr wrap="square" rtlCol="0">
            <a:spAutoFit/>
          </a:bodyPr>
          <a:lstStyle/>
          <a:p>
            <a:r>
              <a:rPr kumimoji="1" lang="en-US" altLang="ja-JP" sz="1400" dirty="0">
                <a:latin typeface="+mn-ea"/>
              </a:rPr>
              <a:t>HMD</a:t>
            </a:r>
            <a:r>
              <a:rPr kumimoji="1" lang="ja-JP" altLang="en-US" sz="1400" dirty="0">
                <a:latin typeface="+mn-ea"/>
              </a:rPr>
              <a:t>画面</a:t>
            </a:r>
          </a:p>
        </p:txBody>
      </p:sp>
      <p:cxnSp>
        <p:nvCxnSpPr>
          <p:cNvPr id="20" name="直線コネクタ 19">
            <a:extLst>
              <a:ext uri="{FF2B5EF4-FFF2-40B4-BE49-F238E27FC236}">
                <a16:creationId xmlns:a16="http://schemas.microsoft.com/office/drawing/2014/main" id="{59F52F07-05B4-8A8B-8E4F-00D1A26A87DE}"/>
              </a:ext>
            </a:extLst>
          </p:cNvPr>
          <p:cNvCxnSpPr>
            <a:cxnSpLocks/>
          </p:cNvCxnSpPr>
          <p:nvPr/>
        </p:nvCxnSpPr>
        <p:spPr>
          <a:xfrm>
            <a:off x="6527002" y="3111728"/>
            <a:ext cx="1447913" cy="0"/>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007B3E15-5DC5-2544-2C0E-08DE0AA39BE8}"/>
              </a:ext>
            </a:extLst>
          </p:cNvPr>
          <p:cNvCxnSpPr>
            <a:cxnSpLocks/>
          </p:cNvCxnSpPr>
          <p:nvPr/>
        </p:nvCxnSpPr>
        <p:spPr>
          <a:xfrm flipV="1">
            <a:off x="6363763" y="3427575"/>
            <a:ext cx="241393" cy="547366"/>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4FB2AB86-496F-54CD-5B45-9F76DC100058}"/>
              </a:ext>
            </a:extLst>
          </p:cNvPr>
          <p:cNvCxnSpPr>
            <a:cxnSpLocks/>
          </p:cNvCxnSpPr>
          <p:nvPr/>
        </p:nvCxnSpPr>
        <p:spPr>
          <a:xfrm>
            <a:off x="6605156" y="3425222"/>
            <a:ext cx="1347866" cy="0"/>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BC14E1BF-4D5E-15DA-063F-D5A0DA036263}"/>
              </a:ext>
            </a:extLst>
          </p:cNvPr>
          <p:cNvCxnSpPr>
            <a:cxnSpLocks/>
          </p:cNvCxnSpPr>
          <p:nvPr/>
        </p:nvCxnSpPr>
        <p:spPr>
          <a:xfrm flipV="1">
            <a:off x="6286123" y="3111728"/>
            <a:ext cx="243015" cy="551046"/>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4" name="楕円 23">
            <a:extLst>
              <a:ext uri="{FF2B5EF4-FFF2-40B4-BE49-F238E27FC236}">
                <a16:creationId xmlns:a16="http://schemas.microsoft.com/office/drawing/2014/main" id="{5F39D3C2-7B35-8FCC-8103-D5607F5E34E8}"/>
              </a:ext>
            </a:extLst>
          </p:cNvPr>
          <p:cNvSpPr/>
          <p:nvPr/>
        </p:nvSpPr>
        <p:spPr>
          <a:xfrm>
            <a:off x="6279358" y="3959901"/>
            <a:ext cx="151043" cy="15104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台形 27">
            <a:extLst>
              <a:ext uri="{FF2B5EF4-FFF2-40B4-BE49-F238E27FC236}">
                <a16:creationId xmlns:a16="http://schemas.microsoft.com/office/drawing/2014/main" id="{01A4987B-F4BE-57BF-8C7C-17610B0AA42F}"/>
              </a:ext>
            </a:extLst>
          </p:cNvPr>
          <p:cNvSpPr/>
          <p:nvPr/>
        </p:nvSpPr>
        <p:spPr>
          <a:xfrm rot="16200000" flipV="1">
            <a:off x="3712049" y="5197620"/>
            <a:ext cx="1894251" cy="763393"/>
          </a:xfrm>
          <a:prstGeom prst="trapezoid">
            <a:avLst>
              <a:gd name="adj" fmla="val 53931"/>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台形 28">
            <a:extLst>
              <a:ext uri="{FF2B5EF4-FFF2-40B4-BE49-F238E27FC236}">
                <a16:creationId xmlns:a16="http://schemas.microsoft.com/office/drawing/2014/main" id="{25FA7F7E-CA98-7893-5DDA-AAEE2C60106B}"/>
              </a:ext>
            </a:extLst>
          </p:cNvPr>
          <p:cNvSpPr/>
          <p:nvPr/>
        </p:nvSpPr>
        <p:spPr>
          <a:xfrm flipV="1">
            <a:off x="5417887" y="3655281"/>
            <a:ext cx="1894251" cy="763393"/>
          </a:xfrm>
          <a:prstGeom prst="trapezoid">
            <a:avLst>
              <a:gd name="adj" fmla="val 53931"/>
            </a:avLst>
          </a:prstGeom>
          <a:noFill/>
          <a:ln w="28575">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8CA00407-A250-F0A3-0A8C-005F03FEB6E0}"/>
              </a:ext>
            </a:extLst>
          </p:cNvPr>
          <p:cNvCxnSpPr>
            <a:cxnSpLocks/>
          </p:cNvCxnSpPr>
          <p:nvPr/>
        </p:nvCxnSpPr>
        <p:spPr>
          <a:xfrm flipV="1">
            <a:off x="6550138" y="4402844"/>
            <a:ext cx="374420" cy="1158137"/>
          </a:xfrm>
          <a:prstGeom prst="line">
            <a:avLst/>
          </a:prstGeom>
          <a:ln w="15875">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0D005E65-B6DE-D161-6698-8E3481E8E096}"/>
              </a:ext>
            </a:extLst>
          </p:cNvPr>
          <p:cNvCxnSpPr>
            <a:stCxn id="28" idx="3"/>
            <a:endCxn id="28" idx="1"/>
          </p:cNvCxnSpPr>
          <p:nvPr/>
        </p:nvCxnSpPr>
        <p:spPr>
          <a:xfrm>
            <a:off x="4659174" y="4838044"/>
            <a:ext cx="0" cy="1482545"/>
          </a:xfrm>
          <a:prstGeom prst="line">
            <a:avLst/>
          </a:prstGeom>
          <a:ln>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BE32B38F-530B-3992-BA60-7E697C7B26F1}"/>
              </a:ext>
            </a:extLst>
          </p:cNvPr>
          <p:cNvCxnSpPr>
            <a:cxnSpLocks/>
            <a:stCxn id="28" idx="0"/>
            <a:endCxn id="28" idx="2"/>
          </p:cNvCxnSpPr>
          <p:nvPr/>
        </p:nvCxnSpPr>
        <p:spPr>
          <a:xfrm flipH="1">
            <a:off x="4277478" y="5579316"/>
            <a:ext cx="763393" cy="0"/>
          </a:xfrm>
          <a:prstGeom prst="line">
            <a:avLst/>
          </a:prstGeom>
          <a:ln>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D55BCDD8-DB35-C8ED-0FD4-DAC001442AD2}"/>
              </a:ext>
            </a:extLst>
          </p:cNvPr>
          <p:cNvSpPr txBox="1"/>
          <p:nvPr/>
        </p:nvSpPr>
        <p:spPr>
          <a:xfrm>
            <a:off x="4290088" y="5721782"/>
            <a:ext cx="381688" cy="461665"/>
          </a:xfrm>
          <a:prstGeom prst="rect">
            <a:avLst/>
          </a:prstGeom>
          <a:noFill/>
        </p:spPr>
        <p:txBody>
          <a:bodyPr wrap="square" rtlCol="0">
            <a:spAutoFit/>
          </a:bodyPr>
          <a:lstStyle/>
          <a:p>
            <a:r>
              <a:rPr kumimoji="1" lang="en-US" altLang="ja-JP" sz="2400" dirty="0">
                <a:latin typeface="+mn-ea"/>
              </a:rPr>
              <a:t>1</a:t>
            </a:r>
            <a:endParaRPr kumimoji="1" lang="ja-JP" altLang="en-US" sz="2400" dirty="0">
              <a:latin typeface="+mn-ea"/>
            </a:endParaRPr>
          </a:p>
        </p:txBody>
      </p:sp>
      <p:sp>
        <p:nvSpPr>
          <p:cNvPr id="44" name="テキスト ボックス 43">
            <a:extLst>
              <a:ext uri="{FF2B5EF4-FFF2-40B4-BE49-F238E27FC236}">
                <a16:creationId xmlns:a16="http://schemas.microsoft.com/office/drawing/2014/main" id="{8EB3D5F4-F0CE-71CA-5836-A6900BEF2AB0}"/>
              </a:ext>
            </a:extLst>
          </p:cNvPr>
          <p:cNvSpPr txBox="1"/>
          <p:nvPr/>
        </p:nvSpPr>
        <p:spPr>
          <a:xfrm>
            <a:off x="4290088" y="5033602"/>
            <a:ext cx="381688" cy="461665"/>
          </a:xfrm>
          <a:prstGeom prst="rect">
            <a:avLst/>
          </a:prstGeom>
          <a:noFill/>
        </p:spPr>
        <p:txBody>
          <a:bodyPr wrap="square" rtlCol="0">
            <a:spAutoFit/>
          </a:bodyPr>
          <a:lstStyle/>
          <a:p>
            <a:r>
              <a:rPr kumimoji="1" lang="en-US" altLang="ja-JP" sz="2400" dirty="0">
                <a:latin typeface="+mn-ea"/>
              </a:rPr>
              <a:t>2</a:t>
            </a:r>
            <a:endParaRPr kumimoji="1" lang="ja-JP" altLang="en-US" sz="2400" dirty="0">
              <a:latin typeface="+mn-ea"/>
            </a:endParaRPr>
          </a:p>
        </p:txBody>
      </p:sp>
      <p:sp>
        <p:nvSpPr>
          <p:cNvPr id="45" name="テキスト ボックス 44">
            <a:extLst>
              <a:ext uri="{FF2B5EF4-FFF2-40B4-BE49-F238E27FC236}">
                <a16:creationId xmlns:a16="http://schemas.microsoft.com/office/drawing/2014/main" id="{7ACF672F-21DA-D2DF-5D69-976370A88467}"/>
              </a:ext>
            </a:extLst>
          </p:cNvPr>
          <p:cNvSpPr txBox="1"/>
          <p:nvPr/>
        </p:nvSpPr>
        <p:spPr>
          <a:xfrm>
            <a:off x="4671784" y="5051036"/>
            <a:ext cx="381688" cy="461665"/>
          </a:xfrm>
          <a:prstGeom prst="rect">
            <a:avLst/>
          </a:prstGeom>
          <a:noFill/>
        </p:spPr>
        <p:txBody>
          <a:bodyPr wrap="square" rtlCol="0">
            <a:spAutoFit/>
          </a:bodyPr>
          <a:lstStyle/>
          <a:p>
            <a:r>
              <a:rPr kumimoji="1" lang="en-US" altLang="ja-JP" sz="2400" dirty="0">
                <a:latin typeface="+mn-ea"/>
              </a:rPr>
              <a:t>3</a:t>
            </a:r>
            <a:endParaRPr kumimoji="1" lang="ja-JP" altLang="en-US" sz="2400" dirty="0">
              <a:latin typeface="+mn-ea"/>
            </a:endParaRPr>
          </a:p>
        </p:txBody>
      </p:sp>
      <p:sp>
        <p:nvSpPr>
          <p:cNvPr id="46" name="テキスト ボックス 45">
            <a:extLst>
              <a:ext uri="{FF2B5EF4-FFF2-40B4-BE49-F238E27FC236}">
                <a16:creationId xmlns:a16="http://schemas.microsoft.com/office/drawing/2014/main" id="{13718E42-560F-D39C-4C3D-2BC932BCC615}"/>
              </a:ext>
            </a:extLst>
          </p:cNvPr>
          <p:cNvSpPr txBox="1"/>
          <p:nvPr/>
        </p:nvSpPr>
        <p:spPr>
          <a:xfrm>
            <a:off x="4674789" y="5712546"/>
            <a:ext cx="381688" cy="461665"/>
          </a:xfrm>
          <a:prstGeom prst="rect">
            <a:avLst/>
          </a:prstGeom>
          <a:noFill/>
        </p:spPr>
        <p:txBody>
          <a:bodyPr wrap="square" rtlCol="0">
            <a:spAutoFit/>
          </a:bodyPr>
          <a:lstStyle/>
          <a:p>
            <a:r>
              <a:rPr kumimoji="1" lang="en-US" altLang="ja-JP" sz="2400" dirty="0">
                <a:latin typeface="+mn-ea"/>
              </a:rPr>
              <a:t>4</a:t>
            </a:r>
            <a:endParaRPr kumimoji="1" lang="ja-JP" altLang="en-US" sz="2400" dirty="0">
              <a:latin typeface="+mn-ea"/>
            </a:endParaRPr>
          </a:p>
        </p:txBody>
      </p:sp>
      <p:sp>
        <p:nvSpPr>
          <p:cNvPr id="49" name="テキスト ボックス 48">
            <a:extLst>
              <a:ext uri="{FF2B5EF4-FFF2-40B4-BE49-F238E27FC236}">
                <a16:creationId xmlns:a16="http://schemas.microsoft.com/office/drawing/2014/main" id="{7605D1F8-F165-A72C-8EF3-FAA6FD1303F0}"/>
              </a:ext>
            </a:extLst>
          </p:cNvPr>
          <p:cNvSpPr txBox="1"/>
          <p:nvPr/>
        </p:nvSpPr>
        <p:spPr>
          <a:xfrm>
            <a:off x="2295346" y="4760360"/>
            <a:ext cx="1321419" cy="307777"/>
          </a:xfrm>
          <a:prstGeom prst="rect">
            <a:avLst/>
          </a:prstGeom>
          <a:noFill/>
        </p:spPr>
        <p:txBody>
          <a:bodyPr wrap="square" rtlCol="0">
            <a:spAutoFit/>
          </a:bodyPr>
          <a:lstStyle/>
          <a:p>
            <a:r>
              <a:rPr kumimoji="1" lang="ja-JP" altLang="en-US" sz="1400" dirty="0">
                <a:latin typeface="+mn-ea"/>
              </a:rPr>
              <a:t>左側の視野外</a:t>
            </a:r>
          </a:p>
        </p:txBody>
      </p:sp>
      <p:cxnSp>
        <p:nvCxnSpPr>
          <p:cNvPr id="50" name="直線コネクタ 49">
            <a:extLst>
              <a:ext uri="{FF2B5EF4-FFF2-40B4-BE49-F238E27FC236}">
                <a16:creationId xmlns:a16="http://schemas.microsoft.com/office/drawing/2014/main" id="{2AD1DCBF-CD93-A984-3C0B-49141B2F592E}"/>
              </a:ext>
            </a:extLst>
          </p:cNvPr>
          <p:cNvCxnSpPr>
            <a:cxnSpLocks/>
          </p:cNvCxnSpPr>
          <p:nvPr/>
        </p:nvCxnSpPr>
        <p:spPr>
          <a:xfrm>
            <a:off x="3535049" y="4905012"/>
            <a:ext cx="608094" cy="0"/>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56BAA9D9-A22B-2F1A-90D3-54C74B5AAEEF}"/>
              </a:ext>
            </a:extLst>
          </p:cNvPr>
          <p:cNvCxnSpPr>
            <a:cxnSpLocks/>
          </p:cNvCxnSpPr>
          <p:nvPr/>
        </p:nvCxnSpPr>
        <p:spPr>
          <a:xfrm flipH="1" flipV="1">
            <a:off x="4143143" y="4895776"/>
            <a:ext cx="129654" cy="293995"/>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 name="直線コネクタ 2">
            <a:extLst>
              <a:ext uri="{FF2B5EF4-FFF2-40B4-BE49-F238E27FC236}">
                <a16:creationId xmlns:a16="http://schemas.microsoft.com/office/drawing/2014/main" id="{A0AC2AA0-1A29-671C-9E33-6E4354DCC93D}"/>
              </a:ext>
            </a:extLst>
          </p:cNvPr>
          <p:cNvCxnSpPr>
            <a:cxnSpLocks/>
          </p:cNvCxnSpPr>
          <p:nvPr/>
        </p:nvCxnSpPr>
        <p:spPr>
          <a:xfrm flipH="1">
            <a:off x="5059490" y="5609537"/>
            <a:ext cx="1153938" cy="507799"/>
          </a:xfrm>
          <a:prstGeom prst="line">
            <a:avLst/>
          </a:prstGeom>
          <a:ln w="15875">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 name="直線コネクタ 4">
            <a:extLst>
              <a:ext uri="{FF2B5EF4-FFF2-40B4-BE49-F238E27FC236}">
                <a16:creationId xmlns:a16="http://schemas.microsoft.com/office/drawing/2014/main" id="{FD7DEB3C-B3F9-C162-E3F6-879A9AD41237}"/>
              </a:ext>
            </a:extLst>
          </p:cNvPr>
          <p:cNvCxnSpPr>
            <a:cxnSpLocks/>
          </p:cNvCxnSpPr>
          <p:nvPr/>
        </p:nvCxnSpPr>
        <p:spPr>
          <a:xfrm flipH="1" flipV="1">
            <a:off x="5061215" y="5095569"/>
            <a:ext cx="1106953" cy="441396"/>
          </a:xfrm>
          <a:prstGeom prst="line">
            <a:avLst/>
          </a:prstGeom>
          <a:ln w="15875">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DB72F488-FE06-CC6F-AD87-2523DEA1275C}"/>
              </a:ext>
            </a:extLst>
          </p:cNvPr>
          <p:cNvSpPr>
            <a:spLocks noGrp="1"/>
          </p:cNvSpPr>
          <p:nvPr>
            <p:ph type="title"/>
          </p:nvPr>
        </p:nvSpPr>
        <p:spPr/>
        <p:txBody>
          <a:bodyPr/>
          <a:lstStyle/>
          <a:p>
            <a:r>
              <a:rPr kumimoji="1" lang="ja-JP" altLang="en-US" dirty="0"/>
              <a:t>提案手法</a:t>
            </a:r>
          </a:p>
        </p:txBody>
      </p:sp>
      <p:sp>
        <p:nvSpPr>
          <p:cNvPr id="4" name="スライド番号プレースホルダー 3">
            <a:extLst>
              <a:ext uri="{FF2B5EF4-FFF2-40B4-BE49-F238E27FC236}">
                <a16:creationId xmlns:a16="http://schemas.microsoft.com/office/drawing/2014/main" id="{D9060BAB-965E-3CE2-1DC0-5C4D39CA9C48}"/>
              </a:ext>
            </a:extLst>
          </p:cNvPr>
          <p:cNvSpPr>
            <a:spLocks noGrp="1"/>
          </p:cNvSpPr>
          <p:nvPr>
            <p:ph type="sldNum" sz="quarter" idx="12"/>
          </p:nvPr>
        </p:nvSpPr>
        <p:spPr/>
        <p:txBody>
          <a:bodyPr/>
          <a:lstStyle/>
          <a:p>
            <a:fld id="{7D22DD8B-AF5A-4902-8CAD-FA78D0217CE2}" type="slidenum">
              <a:rPr kumimoji="1" lang="ja-JP" altLang="en-US" smtClean="0"/>
              <a:pPr/>
              <a:t>6</a:t>
            </a:fld>
            <a:endParaRPr kumimoji="1" lang="ja-JP" altLang="en-US" dirty="0"/>
          </a:p>
        </p:txBody>
      </p:sp>
      <p:sp>
        <p:nvSpPr>
          <p:cNvPr id="7" name="テキスト ボックス 6">
            <a:extLst>
              <a:ext uri="{FF2B5EF4-FFF2-40B4-BE49-F238E27FC236}">
                <a16:creationId xmlns:a16="http://schemas.microsoft.com/office/drawing/2014/main" id="{4C37EAAB-5C49-5C41-5155-789254A15842}"/>
              </a:ext>
            </a:extLst>
          </p:cNvPr>
          <p:cNvSpPr txBox="1"/>
          <p:nvPr/>
        </p:nvSpPr>
        <p:spPr>
          <a:xfrm>
            <a:off x="794082" y="1544852"/>
            <a:ext cx="7555832" cy="707886"/>
          </a:xfrm>
          <a:prstGeom prst="rect">
            <a:avLst/>
          </a:prstGeom>
          <a:noFill/>
        </p:spPr>
        <p:txBody>
          <a:bodyPr wrap="square" rtlCol="0">
            <a:spAutoFit/>
          </a:bodyPr>
          <a:lstStyle/>
          <a:p>
            <a:pPr marL="0" indent="0">
              <a:buNone/>
            </a:pPr>
            <a:r>
              <a:rPr kumimoji="1" lang="ja-JP" altLang="en-US" sz="2000" dirty="0">
                <a:latin typeface="+mn-ea"/>
              </a:rPr>
              <a:t>頭部を固定した状態で</a:t>
            </a:r>
            <a:r>
              <a:rPr kumimoji="1" lang="ja-JP" altLang="en-US" sz="2000" b="1" dirty="0">
                <a:solidFill>
                  <a:schemeClr val="tx2">
                    <a:lumMod val="50000"/>
                    <a:lumOff val="50000"/>
                  </a:schemeClr>
                </a:solidFill>
                <a:latin typeface="+mn-ea"/>
              </a:rPr>
              <a:t>視点の動き出し</a:t>
            </a:r>
            <a:r>
              <a:rPr kumimoji="1" lang="ja-JP" altLang="en-US" sz="2000" dirty="0">
                <a:latin typeface="+mn-ea"/>
              </a:rPr>
              <a:t>から特徴量を抽出し</a:t>
            </a:r>
            <a:endParaRPr kumimoji="1" lang="en-US" altLang="ja-JP" sz="2000" dirty="0">
              <a:latin typeface="+mn-ea"/>
            </a:endParaRPr>
          </a:p>
          <a:p>
            <a:r>
              <a:rPr kumimoji="1" lang="ja-JP" altLang="en-US" sz="2000" dirty="0">
                <a:latin typeface="+mn-ea"/>
              </a:rPr>
              <a:t>機械学習により</a:t>
            </a:r>
            <a:r>
              <a:rPr kumimoji="1" lang="ja-JP" altLang="en-US" sz="2000" b="1" dirty="0">
                <a:solidFill>
                  <a:schemeClr val="tx2">
                    <a:lumMod val="50000"/>
                    <a:lumOff val="50000"/>
                  </a:schemeClr>
                </a:solidFill>
                <a:latin typeface="+mn-ea"/>
              </a:rPr>
              <a:t>視覚的関心方向を判定する</a:t>
            </a:r>
            <a:r>
              <a:rPr kumimoji="1" lang="ja-JP" altLang="en-US" sz="2000" dirty="0">
                <a:latin typeface="+mn-ea"/>
              </a:rPr>
              <a:t>手法を提案する</a:t>
            </a:r>
          </a:p>
        </p:txBody>
      </p:sp>
      <p:sp>
        <p:nvSpPr>
          <p:cNvPr id="9" name="テキスト ボックス 8">
            <a:extLst>
              <a:ext uri="{FF2B5EF4-FFF2-40B4-BE49-F238E27FC236}">
                <a16:creationId xmlns:a16="http://schemas.microsoft.com/office/drawing/2014/main" id="{DB950445-DCE3-CC2D-35E8-FE15858C5B24}"/>
              </a:ext>
            </a:extLst>
          </p:cNvPr>
          <p:cNvSpPr txBox="1"/>
          <p:nvPr/>
        </p:nvSpPr>
        <p:spPr>
          <a:xfrm>
            <a:off x="553937" y="2781631"/>
            <a:ext cx="2134664" cy="400110"/>
          </a:xfrm>
          <a:prstGeom prst="rect">
            <a:avLst/>
          </a:prstGeom>
          <a:noFill/>
        </p:spPr>
        <p:txBody>
          <a:bodyPr wrap="square" rtlCol="0">
            <a:spAutoFit/>
          </a:bodyPr>
          <a:lstStyle/>
          <a:p>
            <a:pPr marL="0" indent="0">
              <a:buNone/>
            </a:pPr>
            <a:r>
              <a:rPr kumimoji="1" lang="ja-JP" altLang="en-US" sz="2000" u="heavy" dirty="0">
                <a:uFill>
                  <a:solidFill>
                    <a:schemeClr val="tx2">
                      <a:lumMod val="50000"/>
                      <a:lumOff val="50000"/>
                    </a:schemeClr>
                  </a:solidFill>
                </a:uFill>
                <a:latin typeface="+mn-ea"/>
              </a:rPr>
              <a:t>推定の対象方向</a:t>
            </a:r>
          </a:p>
        </p:txBody>
      </p:sp>
    </p:spTree>
    <p:extLst>
      <p:ext uri="{BB962C8B-B14F-4D97-AF65-F5344CB8AC3E}">
        <p14:creationId xmlns:p14="http://schemas.microsoft.com/office/powerpoint/2010/main" val="506449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1F722-03BC-5D33-7D5F-21C4F944B288}"/>
            </a:ext>
          </a:extLst>
        </p:cNvPr>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AB4F96A3-4EF4-7C30-83A0-C444D2287EF4}"/>
              </a:ext>
            </a:extLst>
          </p:cNvPr>
          <p:cNvSpPr txBox="1"/>
          <p:nvPr/>
        </p:nvSpPr>
        <p:spPr>
          <a:xfrm>
            <a:off x="7974915" y="3283548"/>
            <a:ext cx="1169085" cy="307777"/>
          </a:xfrm>
          <a:prstGeom prst="rect">
            <a:avLst/>
          </a:prstGeom>
          <a:noFill/>
        </p:spPr>
        <p:txBody>
          <a:bodyPr wrap="square" rtlCol="0">
            <a:spAutoFit/>
          </a:bodyPr>
          <a:lstStyle/>
          <a:p>
            <a:r>
              <a:rPr kumimoji="1" lang="ja-JP" altLang="en-US" sz="1400" dirty="0"/>
              <a:t>基準点</a:t>
            </a:r>
          </a:p>
        </p:txBody>
      </p:sp>
      <p:sp>
        <p:nvSpPr>
          <p:cNvPr id="11" name="テキスト ボックス 10">
            <a:extLst>
              <a:ext uri="{FF2B5EF4-FFF2-40B4-BE49-F238E27FC236}">
                <a16:creationId xmlns:a16="http://schemas.microsoft.com/office/drawing/2014/main" id="{03EEC9BB-17B5-4687-B933-4D2B8E0D2132}"/>
              </a:ext>
            </a:extLst>
          </p:cNvPr>
          <p:cNvSpPr txBox="1"/>
          <p:nvPr/>
        </p:nvSpPr>
        <p:spPr>
          <a:xfrm>
            <a:off x="7057082" y="5456491"/>
            <a:ext cx="864122" cy="307777"/>
          </a:xfrm>
          <a:prstGeom prst="rect">
            <a:avLst/>
          </a:prstGeom>
          <a:noFill/>
        </p:spPr>
        <p:txBody>
          <a:bodyPr wrap="square" rtlCol="0">
            <a:spAutoFit/>
          </a:bodyPr>
          <a:lstStyle/>
          <a:p>
            <a:r>
              <a:rPr kumimoji="1" lang="ja-JP" altLang="en-US" sz="1400" dirty="0"/>
              <a:t>ユーザ</a:t>
            </a:r>
          </a:p>
        </p:txBody>
      </p:sp>
      <p:sp>
        <p:nvSpPr>
          <p:cNvPr id="12" name="楕円 11">
            <a:extLst>
              <a:ext uri="{FF2B5EF4-FFF2-40B4-BE49-F238E27FC236}">
                <a16:creationId xmlns:a16="http://schemas.microsoft.com/office/drawing/2014/main" id="{7C5F876B-303B-9B83-0860-FD4A5BF260CB}"/>
              </a:ext>
            </a:extLst>
          </p:cNvPr>
          <p:cNvSpPr/>
          <p:nvPr/>
        </p:nvSpPr>
        <p:spPr>
          <a:xfrm>
            <a:off x="6221171" y="5511225"/>
            <a:ext cx="287682" cy="1990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アイコン&#10;&#10;中程度の精度で自動的に生成された説明">
            <a:extLst>
              <a:ext uri="{FF2B5EF4-FFF2-40B4-BE49-F238E27FC236}">
                <a16:creationId xmlns:a16="http://schemas.microsoft.com/office/drawing/2014/main" id="{2833A1C4-6AF3-E681-27DE-4C6F4A55A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718" y="5488287"/>
            <a:ext cx="378587" cy="136094"/>
          </a:xfrm>
          <a:prstGeom prst="rect">
            <a:avLst/>
          </a:prstGeom>
        </p:spPr>
      </p:pic>
      <p:cxnSp>
        <p:nvCxnSpPr>
          <p:cNvPr id="15" name="直線コネクタ 14">
            <a:extLst>
              <a:ext uri="{FF2B5EF4-FFF2-40B4-BE49-F238E27FC236}">
                <a16:creationId xmlns:a16="http://schemas.microsoft.com/office/drawing/2014/main" id="{E5296AE6-604B-8F29-D5F7-61DC6A8621C1}"/>
              </a:ext>
            </a:extLst>
          </p:cNvPr>
          <p:cNvCxnSpPr>
            <a:cxnSpLocks/>
          </p:cNvCxnSpPr>
          <p:nvPr/>
        </p:nvCxnSpPr>
        <p:spPr>
          <a:xfrm flipH="1" flipV="1">
            <a:off x="5839008" y="4418674"/>
            <a:ext cx="374420" cy="1158137"/>
          </a:xfrm>
          <a:prstGeom prst="line">
            <a:avLst/>
          </a:prstGeom>
          <a:ln w="15875">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直線コネクタ 15">
            <a:extLst>
              <a:ext uri="{FF2B5EF4-FFF2-40B4-BE49-F238E27FC236}">
                <a16:creationId xmlns:a16="http://schemas.microsoft.com/office/drawing/2014/main" id="{D78BB8E7-6C71-09CD-45A3-70E733621282}"/>
              </a:ext>
            </a:extLst>
          </p:cNvPr>
          <p:cNvCxnSpPr>
            <a:cxnSpLocks/>
            <a:stCxn id="12" idx="6"/>
          </p:cNvCxnSpPr>
          <p:nvPr/>
        </p:nvCxnSpPr>
        <p:spPr>
          <a:xfrm>
            <a:off x="6508853" y="5610738"/>
            <a:ext cx="584283" cy="0"/>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73428F95-C056-0B93-DCE1-5635298654CC}"/>
              </a:ext>
            </a:extLst>
          </p:cNvPr>
          <p:cNvSpPr txBox="1"/>
          <p:nvPr/>
        </p:nvSpPr>
        <p:spPr>
          <a:xfrm>
            <a:off x="7953022" y="2976853"/>
            <a:ext cx="1007539" cy="307777"/>
          </a:xfrm>
          <a:prstGeom prst="rect">
            <a:avLst/>
          </a:prstGeom>
          <a:noFill/>
        </p:spPr>
        <p:txBody>
          <a:bodyPr wrap="square" rtlCol="0">
            <a:spAutoFit/>
          </a:bodyPr>
          <a:lstStyle/>
          <a:p>
            <a:r>
              <a:rPr kumimoji="1" lang="en-US" altLang="ja-JP" sz="1400" dirty="0">
                <a:latin typeface="+mn-ea"/>
              </a:rPr>
              <a:t>HMD</a:t>
            </a:r>
            <a:r>
              <a:rPr kumimoji="1" lang="ja-JP" altLang="en-US" sz="1400" dirty="0">
                <a:latin typeface="+mn-ea"/>
              </a:rPr>
              <a:t>画面</a:t>
            </a:r>
          </a:p>
        </p:txBody>
      </p:sp>
      <p:cxnSp>
        <p:nvCxnSpPr>
          <p:cNvPr id="20" name="直線コネクタ 19">
            <a:extLst>
              <a:ext uri="{FF2B5EF4-FFF2-40B4-BE49-F238E27FC236}">
                <a16:creationId xmlns:a16="http://schemas.microsoft.com/office/drawing/2014/main" id="{D5CAF419-06C6-D0BE-CEA4-CFB51C2A9DCE}"/>
              </a:ext>
            </a:extLst>
          </p:cNvPr>
          <p:cNvCxnSpPr>
            <a:cxnSpLocks/>
          </p:cNvCxnSpPr>
          <p:nvPr/>
        </p:nvCxnSpPr>
        <p:spPr>
          <a:xfrm>
            <a:off x="6527002" y="3111728"/>
            <a:ext cx="1447913" cy="0"/>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1" name="直線コネクタ 20">
            <a:extLst>
              <a:ext uri="{FF2B5EF4-FFF2-40B4-BE49-F238E27FC236}">
                <a16:creationId xmlns:a16="http://schemas.microsoft.com/office/drawing/2014/main" id="{3C82452A-24E4-8394-2C18-27790F8FBF3F}"/>
              </a:ext>
            </a:extLst>
          </p:cNvPr>
          <p:cNvCxnSpPr>
            <a:cxnSpLocks/>
          </p:cNvCxnSpPr>
          <p:nvPr/>
        </p:nvCxnSpPr>
        <p:spPr>
          <a:xfrm flipV="1">
            <a:off x="6363763" y="3427575"/>
            <a:ext cx="241393" cy="547366"/>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2" name="直線コネクタ 21">
            <a:extLst>
              <a:ext uri="{FF2B5EF4-FFF2-40B4-BE49-F238E27FC236}">
                <a16:creationId xmlns:a16="http://schemas.microsoft.com/office/drawing/2014/main" id="{01A32CE7-F189-F40B-13C4-5F9D87A2A98D}"/>
              </a:ext>
            </a:extLst>
          </p:cNvPr>
          <p:cNvCxnSpPr>
            <a:cxnSpLocks/>
          </p:cNvCxnSpPr>
          <p:nvPr/>
        </p:nvCxnSpPr>
        <p:spPr>
          <a:xfrm>
            <a:off x="6605156" y="3425222"/>
            <a:ext cx="1347866" cy="0"/>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3" name="直線コネクタ 22">
            <a:extLst>
              <a:ext uri="{FF2B5EF4-FFF2-40B4-BE49-F238E27FC236}">
                <a16:creationId xmlns:a16="http://schemas.microsoft.com/office/drawing/2014/main" id="{9445A8E3-6802-D93B-5B73-89D21B40AD29}"/>
              </a:ext>
            </a:extLst>
          </p:cNvPr>
          <p:cNvCxnSpPr>
            <a:cxnSpLocks/>
          </p:cNvCxnSpPr>
          <p:nvPr/>
        </p:nvCxnSpPr>
        <p:spPr>
          <a:xfrm flipV="1">
            <a:off x="6286123" y="3111728"/>
            <a:ext cx="243015" cy="551046"/>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4" name="楕円 23">
            <a:extLst>
              <a:ext uri="{FF2B5EF4-FFF2-40B4-BE49-F238E27FC236}">
                <a16:creationId xmlns:a16="http://schemas.microsoft.com/office/drawing/2014/main" id="{AA7FBB65-848F-CF08-6A73-44F0DFF1C808}"/>
              </a:ext>
            </a:extLst>
          </p:cNvPr>
          <p:cNvSpPr/>
          <p:nvPr/>
        </p:nvSpPr>
        <p:spPr>
          <a:xfrm>
            <a:off x="6279358" y="3959901"/>
            <a:ext cx="151043" cy="151043"/>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台形 27">
            <a:extLst>
              <a:ext uri="{FF2B5EF4-FFF2-40B4-BE49-F238E27FC236}">
                <a16:creationId xmlns:a16="http://schemas.microsoft.com/office/drawing/2014/main" id="{9D711589-B790-83D7-568C-058695E0F98E}"/>
              </a:ext>
            </a:extLst>
          </p:cNvPr>
          <p:cNvSpPr/>
          <p:nvPr/>
        </p:nvSpPr>
        <p:spPr>
          <a:xfrm rot="16200000" flipV="1">
            <a:off x="3712049" y="5197620"/>
            <a:ext cx="1894251" cy="763393"/>
          </a:xfrm>
          <a:prstGeom prst="trapezoid">
            <a:avLst>
              <a:gd name="adj" fmla="val 53931"/>
            </a:avLst>
          </a:prstGeom>
          <a:noFill/>
          <a:ln w="28575">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台形 28">
            <a:extLst>
              <a:ext uri="{FF2B5EF4-FFF2-40B4-BE49-F238E27FC236}">
                <a16:creationId xmlns:a16="http://schemas.microsoft.com/office/drawing/2014/main" id="{58504DAE-E61B-4352-EB1F-97983D3A1C2C}"/>
              </a:ext>
            </a:extLst>
          </p:cNvPr>
          <p:cNvSpPr/>
          <p:nvPr/>
        </p:nvSpPr>
        <p:spPr>
          <a:xfrm flipV="1">
            <a:off x="5417887" y="3655281"/>
            <a:ext cx="1894251" cy="763393"/>
          </a:xfrm>
          <a:prstGeom prst="trapezoid">
            <a:avLst>
              <a:gd name="adj" fmla="val 53931"/>
            </a:avLst>
          </a:prstGeom>
          <a:noFill/>
          <a:ln w="28575">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7" name="直線コネクタ 36">
            <a:extLst>
              <a:ext uri="{FF2B5EF4-FFF2-40B4-BE49-F238E27FC236}">
                <a16:creationId xmlns:a16="http://schemas.microsoft.com/office/drawing/2014/main" id="{D728245A-D939-12FF-94E5-A72A90C19015}"/>
              </a:ext>
            </a:extLst>
          </p:cNvPr>
          <p:cNvCxnSpPr>
            <a:cxnSpLocks/>
          </p:cNvCxnSpPr>
          <p:nvPr/>
        </p:nvCxnSpPr>
        <p:spPr>
          <a:xfrm flipV="1">
            <a:off x="6550138" y="4402844"/>
            <a:ext cx="374420" cy="1158137"/>
          </a:xfrm>
          <a:prstGeom prst="line">
            <a:avLst/>
          </a:prstGeom>
          <a:ln w="15875">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9" name="直線コネクタ 38">
            <a:extLst>
              <a:ext uri="{FF2B5EF4-FFF2-40B4-BE49-F238E27FC236}">
                <a16:creationId xmlns:a16="http://schemas.microsoft.com/office/drawing/2014/main" id="{F764DA06-EC09-7F37-0136-11F27CC84EFE}"/>
              </a:ext>
            </a:extLst>
          </p:cNvPr>
          <p:cNvCxnSpPr>
            <a:stCxn id="28" idx="3"/>
            <a:endCxn id="28" idx="1"/>
          </p:cNvCxnSpPr>
          <p:nvPr/>
        </p:nvCxnSpPr>
        <p:spPr>
          <a:xfrm>
            <a:off x="4659174" y="4838044"/>
            <a:ext cx="0" cy="1482545"/>
          </a:xfrm>
          <a:prstGeom prst="line">
            <a:avLst/>
          </a:prstGeom>
          <a:ln>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0" name="直線コネクタ 39">
            <a:extLst>
              <a:ext uri="{FF2B5EF4-FFF2-40B4-BE49-F238E27FC236}">
                <a16:creationId xmlns:a16="http://schemas.microsoft.com/office/drawing/2014/main" id="{7670094C-48A8-EDDD-DE7F-0C32DEF507F6}"/>
              </a:ext>
            </a:extLst>
          </p:cNvPr>
          <p:cNvCxnSpPr>
            <a:cxnSpLocks/>
            <a:stCxn id="28" idx="0"/>
            <a:endCxn id="28" idx="2"/>
          </p:cNvCxnSpPr>
          <p:nvPr/>
        </p:nvCxnSpPr>
        <p:spPr>
          <a:xfrm flipH="1">
            <a:off x="4277478" y="5579316"/>
            <a:ext cx="763393" cy="0"/>
          </a:xfrm>
          <a:prstGeom prst="line">
            <a:avLst/>
          </a:prstGeom>
          <a:ln>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43" name="テキスト ボックス 42">
            <a:extLst>
              <a:ext uri="{FF2B5EF4-FFF2-40B4-BE49-F238E27FC236}">
                <a16:creationId xmlns:a16="http://schemas.microsoft.com/office/drawing/2014/main" id="{A45D7C23-C149-FD33-65F9-EF298ED2817F}"/>
              </a:ext>
            </a:extLst>
          </p:cNvPr>
          <p:cNvSpPr txBox="1"/>
          <p:nvPr/>
        </p:nvSpPr>
        <p:spPr>
          <a:xfrm>
            <a:off x="4290088" y="5721782"/>
            <a:ext cx="381688" cy="461665"/>
          </a:xfrm>
          <a:prstGeom prst="rect">
            <a:avLst/>
          </a:prstGeom>
          <a:noFill/>
        </p:spPr>
        <p:txBody>
          <a:bodyPr wrap="square" rtlCol="0">
            <a:spAutoFit/>
          </a:bodyPr>
          <a:lstStyle/>
          <a:p>
            <a:r>
              <a:rPr kumimoji="1" lang="en-US" altLang="ja-JP" sz="2400" dirty="0">
                <a:latin typeface="+mn-ea"/>
              </a:rPr>
              <a:t>1</a:t>
            </a:r>
            <a:endParaRPr kumimoji="1" lang="ja-JP" altLang="en-US" sz="2400" dirty="0">
              <a:latin typeface="+mn-ea"/>
            </a:endParaRPr>
          </a:p>
        </p:txBody>
      </p:sp>
      <p:sp>
        <p:nvSpPr>
          <p:cNvPr id="44" name="テキスト ボックス 43">
            <a:extLst>
              <a:ext uri="{FF2B5EF4-FFF2-40B4-BE49-F238E27FC236}">
                <a16:creationId xmlns:a16="http://schemas.microsoft.com/office/drawing/2014/main" id="{E659FF06-13F7-E433-D2D6-F1D13975C1C5}"/>
              </a:ext>
            </a:extLst>
          </p:cNvPr>
          <p:cNvSpPr txBox="1"/>
          <p:nvPr/>
        </p:nvSpPr>
        <p:spPr>
          <a:xfrm>
            <a:off x="4290088" y="5033602"/>
            <a:ext cx="381688" cy="461665"/>
          </a:xfrm>
          <a:prstGeom prst="rect">
            <a:avLst/>
          </a:prstGeom>
          <a:noFill/>
        </p:spPr>
        <p:txBody>
          <a:bodyPr wrap="square" rtlCol="0">
            <a:spAutoFit/>
          </a:bodyPr>
          <a:lstStyle/>
          <a:p>
            <a:r>
              <a:rPr kumimoji="1" lang="en-US" altLang="ja-JP" sz="2400" dirty="0">
                <a:latin typeface="+mn-ea"/>
              </a:rPr>
              <a:t>2</a:t>
            </a:r>
            <a:endParaRPr kumimoji="1" lang="ja-JP" altLang="en-US" sz="2400" dirty="0">
              <a:latin typeface="+mn-ea"/>
            </a:endParaRPr>
          </a:p>
        </p:txBody>
      </p:sp>
      <p:sp>
        <p:nvSpPr>
          <p:cNvPr id="45" name="テキスト ボックス 44">
            <a:extLst>
              <a:ext uri="{FF2B5EF4-FFF2-40B4-BE49-F238E27FC236}">
                <a16:creationId xmlns:a16="http://schemas.microsoft.com/office/drawing/2014/main" id="{9EDBAC94-25D2-47E8-AB43-808DEBEE6B2E}"/>
              </a:ext>
            </a:extLst>
          </p:cNvPr>
          <p:cNvSpPr txBox="1"/>
          <p:nvPr/>
        </p:nvSpPr>
        <p:spPr>
          <a:xfrm>
            <a:off x="4671784" y="5051036"/>
            <a:ext cx="381688" cy="461665"/>
          </a:xfrm>
          <a:prstGeom prst="rect">
            <a:avLst/>
          </a:prstGeom>
          <a:noFill/>
        </p:spPr>
        <p:txBody>
          <a:bodyPr wrap="square" rtlCol="0">
            <a:spAutoFit/>
          </a:bodyPr>
          <a:lstStyle/>
          <a:p>
            <a:r>
              <a:rPr kumimoji="1" lang="en-US" altLang="ja-JP" sz="2400" dirty="0">
                <a:latin typeface="+mn-ea"/>
              </a:rPr>
              <a:t>3</a:t>
            </a:r>
            <a:endParaRPr kumimoji="1" lang="ja-JP" altLang="en-US" sz="2400" dirty="0">
              <a:latin typeface="+mn-ea"/>
            </a:endParaRPr>
          </a:p>
        </p:txBody>
      </p:sp>
      <p:sp>
        <p:nvSpPr>
          <p:cNvPr id="46" name="テキスト ボックス 45">
            <a:extLst>
              <a:ext uri="{FF2B5EF4-FFF2-40B4-BE49-F238E27FC236}">
                <a16:creationId xmlns:a16="http://schemas.microsoft.com/office/drawing/2014/main" id="{CD204C39-8705-8FEE-F7AD-61C8BE92E875}"/>
              </a:ext>
            </a:extLst>
          </p:cNvPr>
          <p:cNvSpPr txBox="1"/>
          <p:nvPr/>
        </p:nvSpPr>
        <p:spPr>
          <a:xfrm>
            <a:off x="4674789" y="5712546"/>
            <a:ext cx="381688" cy="461665"/>
          </a:xfrm>
          <a:prstGeom prst="rect">
            <a:avLst/>
          </a:prstGeom>
          <a:noFill/>
        </p:spPr>
        <p:txBody>
          <a:bodyPr wrap="square" rtlCol="0">
            <a:spAutoFit/>
          </a:bodyPr>
          <a:lstStyle/>
          <a:p>
            <a:r>
              <a:rPr kumimoji="1" lang="en-US" altLang="ja-JP" sz="2400" dirty="0">
                <a:latin typeface="+mn-ea"/>
              </a:rPr>
              <a:t>4</a:t>
            </a:r>
            <a:endParaRPr kumimoji="1" lang="ja-JP" altLang="en-US" sz="2400" dirty="0">
              <a:latin typeface="+mn-ea"/>
            </a:endParaRPr>
          </a:p>
        </p:txBody>
      </p:sp>
      <p:sp>
        <p:nvSpPr>
          <p:cNvPr id="49" name="テキスト ボックス 48">
            <a:extLst>
              <a:ext uri="{FF2B5EF4-FFF2-40B4-BE49-F238E27FC236}">
                <a16:creationId xmlns:a16="http://schemas.microsoft.com/office/drawing/2014/main" id="{0EF7A2A7-0AAE-D7C7-A670-5D09727D1A93}"/>
              </a:ext>
            </a:extLst>
          </p:cNvPr>
          <p:cNvSpPr txBox="1"/>
          <p:nvPr/>
        </p:nvSpPr>
        <p:spPr>
          <a:xfrm>
            <a:off x="2295346" y="4760360"/>
            <a:ext cx="1321419" cy="307777"/>
          </a:xfrm>
          <a:prstGeom prst="rect">
            <a:avLst/>
          </a:prstGeom>
          <a:noFill/>
        </p:spPr>
        <p:txBody>
          <a:bodyPr wrap="square" rtlCol="0">
            <a:spAutoFit/>
          </a:bodyPr>
          <a:lstStyle/>
          <a:p>
            <a:r>
              <a:rPr kumimoji="1" lang="ja-JP" altLang="en-US" sz="1400" dirty="0">
                <a:latin typeface="+mn-ea"/>
              </a:rPr>
              <a:t>左側の視野外</a:t>
            </a:r>
          </a:p>
        </p:txBody>
      </p:sp>
      <p:cxnSp>
        <p:nvCxnSpPr>
          <p:cNvPr id="50" name="直線コネクタ 49">
            <a:extLst>
              <a:ext uri="{FF2B5EF4-FFF2-40B4-BE49-F238E27FC236}">
                <a16:creationId xmlns:a16="http://schemas.microsoft.com/office/drawing/2014/main" id="{7871D383-C136-FABB-C398-6261550D7F89}"/>
              </a:ext>
            </a:extLst>
          </p:cNvPr>
          <p:cNvCxnSpPr>
            <a:cxnSpLocks/>
          </p:cNvCxnSpPr>
          <p:nvPr/>
        </p:nvCxnSpPr>
        <p:spPr>
          <a:xfrm>
            <a:off x="3535049" y="4905012"/>
            <a:ext cx="608094" cy="0"/>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2" name="直線コネクタ 51">
            <a:extLst>
              <a:ext uri="{FF2B5EF4-FFF2-40B4-BE49-F238E27FC236}">
                <a16:creationId xmlns:a16="http://schemas.microsoft.com/office/drawing/2014/main" id="{52F0E609-B47E-ED5B-E038-04CC4CB359E9}"/>
              </a:ext>
            </a:extLst>
          </p:cNvPr>
          <p:cNvCxnSpPr>
            <a:cxnSpLocks/>
          </p:cNvCxnSpPr>
          <p:nvPr/>
        </p:nvCxnSpPr>
        <p:spPr>
          <a:xfrm flipH="1" flipV="1">
            <a:off x="4143143" y="4895776"/>
            <a:ext cx="129654" cy="293995"/>
          </a:xfrm>
          <a:prstGeom prst="line">
            <a:avLst/>
          </a:prstGeom>
          <a:ln w="190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 name="直線コネクタ 2">
            <a:extLst>
              <a:ext uri="{FF2B5EF4-FFF2-40B4-BE49-F238E27FC236}">
                <a16:creationId xmlns:a16="http://schemas.microsoft.com/office/drawing/2014/main" id="{2FB54A58-EB88-6785-F764-44929EB36E1D}"/>
              </a:ext>
            </a:extLst>
          </p:cNvPr>
          <p:cNvCxnSpPr>
            <a:cxnSpLocks/>
          </p:cNvCxnSpPr>
          <p:nvPr/>
        </p:nvCxnSpPr>
        <p:spPr>
          <a:xfrm flipH="1">
            <a:off x="5059490" y="5609537"/>
            <a:ext cx="1153938" cy="507799"/>
          </a:xfrm>
          <a:prstGeom prst="line">
            <a:avLst/>
          </a:prstGeom>
          <a:ln w="15875">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 name="直線コネクタ 4">
            <a:extLst>
              <a:ext uri="{FF2B5EF4-FFF2-40B4-BE49-F238E27FC236}">
                <a16:creationId xmlns:a16="http://schemas.microsoft.com/office/drawing/2014/main" id="{CA5D2267-BA3F-CF08-F1CD-31AC6E47DF10}"/>
              </a:ext>
            </a:extLst>
          </p:cNvPr>
          <p:cNvCxnSpPr>
            <a:cxnSpLocks/>
          </p:cNvCxnSpPr>
          <p:nvPr/>
        </p:nvCxnSpPr>
        <p:spPr>
          <a:xfrm flipH="1" flipV="1">
            <a:off x="5061215" y="5095569"/>
            <a:ext cx="1106953" cy="441396"/>
          </a:xfrm>
          <a:prstGeom prst="line">
            <a:avLst/>
          </a:prstGeom>
          <a:ln w="15875">
            <a:solidFill>
              <a:schemeClr val="tx1">
                <a:alpha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5DFE52D2-CEA9-F43C-B9B1-F13120366919}"/>
              </a:ext>
            </a:extLst>
          </p:cNvPr>
          <p:cNvSpPr>
            <a:spLocks noGrp="1"/>
          </p:cNvSpPr>
          <p:nvPr>
            <p:ph type="title"/>
          </p:nvPr>
        </p:nvSpPr>
        <p:spPr/>
        <p:txBody>
          <a:bodyPr/>
          <a:lstStyle/>
          <a:p>
            <a:r>
              <a:rPr kumimoji="1" lang="ja-JP" altLang="en-US" dirty="0"/>
              <a:t>提案手法</a:t>
            </a:r>
          </a:p>
        </p:txBody>
      </p:sp>
      <p:sp>
        <p:nvSpPr>
          <p:cNvPr id="4" name="スライド番号プレースホルダー 3">
            <a:extLst>
              <a:ext uri="{FF2B5EF4-FFF2-40B4-BE49-F238E27FC236}">
                <a16:creationId xmlns:a16="http://schemas.microsoft.com/office/drawing/2014/main" id="{D4D3CB3D-347D-A536-E999-6A033301C16E}"/>
              </a:ext>
            </a:extLst>
          </p:cNvPr>
          <p:cNvSpPr>
            <a:spLocks noGrp="1"/>
          </p:cNvSpPr>
          <p:nvPr>
            <p:ph type="sldNum" sz="quarter" idx="12"/>
          </p:nvPr>
        </p:nvSpPr>
        <p:spPr/>
        <p:txBody>
          <a:bodyPr/>
          <a:lstStyle/>
          <a:p>
            <a:fld id="{7D22DD8B-AF5A-4902-8CAD-FA78D0217CE2}" type="slidenum">
              <a:rPr kumimoji="1" lang="ja-JP" altLang="en-US" smtClean="0"/>
              <a:pPr/>
              <a:t>7</a:t>
            </a:fld>
            <a:endParaRPr kumimoji="1" lang="ja-JP" altLang="en-US" dirty="0"/>
          </a:p>
        </p:txBody>
      </p:sp>
    </p:spTree>
    <p:extLst>
      <p:ext uri="{BB962C8B-B14F-4D97-AF65-F5344CB8AC3E}">
        <p14:creationId xmlns:p14="http://schemas.microsoft.com/office/powerpoint/2010/main" val="52795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1D6E65-4D95-A4DC-EB13-3E107E69DE87}"/>
              </a:ext>
            </a:extLst>
          </p:cNvPr>
          <p:cNvSpPr>
            <a:spLocks noGrp="1"/>
          </p:cNvSpPr>
          <p:nvPr>
            <p:ph type="title"/>
          </p:nvPr>
        </p:nvSpPr>
        <p:spPr/>
        <p:txBody>
          <a:bodyPr/>
          <a:lstStyle/>
          <a:p>
            <a:r>
              <a:rPr kumimoji="1" lang="ja-JP" altLang="en-US" dirty="0"/>
              <a:t>提案手法</a:t>
            </a:r>
          </a:p>
        </p:txBody>
      </p:sp>
      <p:sp>
        <p:nvSpPr>
          <p:cNvPr id="3" name="コンテンツ プレースホルダー 2">
            <a:extLst>
              <a:ext uri="{FF2B5EF4-FFF2-40B4-BE49-F238E27FC236}">
                <a16:creationId xmlns:a16="http://schemas.microsoft.com/office/drawing/2014/main" id="{59D7E5FE-C932-315B-DC02-40F5A73F1E1E}"/>
              </a:ext>
            </a:extLst>
          </p:cNvPr>
          <p:cNvSpPr>
            <a:spLocks noGrp="1"/>
          </p:cNvSpPr>
          <p:nvPr>
            <p:ph idx="1"/>
          </p:nvPr>
        </p:nvSpPr>
        <p:spPr/>
        <p:txBody>
          <a:bodyPr/>
          <a:lstStyle/>
          <a:p>
            <a:pPr marL="0" indent="0">
              <a:buNone/>
            </a:pPr>
            <a:r>
              <a:rPr lang="ja-JP" altLang="en-US" dirty="0"/>
              <a:t>データセットの用意</a:t>
            </a:r>
            <a:endParaRPr lang="en-US" altLang="ja-JP" dirty="0"/>
          </a:p>
          <a:p>
            <a:pPr marL="0" indent="0">
              <a:buNone/>
            </a:pPr>
            <a:endParaRPr kumimoji="1" lang="en-US" altLang="ja-JP" dirty="0"/>
          </a:p>
          <a:p>
            <a:pPr marL="0" indent="0">
              <a:buNone/>
            </a:pPr>
            <a:r>
              <a:rPr kumimoji="1" lang="ja-JP" altLang="en-US" dirty="0"/>
              <a:t>スライディングウィンドウ処理</a:t>
            </a:r>
          </a:p>
        </p:txBody>
      </p:sp>
      <p:sp>
        <p:nvSpPr>
          <p:cNvPr id="4" name="スライド番号プレースホルダー 3">
            <a:extLst>
              <a:ext uri="{FF2B5EF4-FFF2-40B4-BE49-F238E27FC236}">
                <a16:creationId xmlns:a16="http://schemas.microsoft.com/office/drawing/2014/main" id="{6F1AFB87-8343-CF25-0329-9F0B23AA8B21}"/>
              </a:ext>
            </a:extLst>
          </p:cNvPr>
          <p:cNvSpPr>
            <a:spLocks noGrp="1"/>
          </p:cNvSpPr>
          <p:nvPr>
            <p:ph type="sldNum" sz="quarter" idx="12"/>
          </p:nvPr>
        </p:nvSpPr>
        <p:spPr/>
        <p:txBody>
          <a:bodyPr/>
          <a:lstStyle/>
          <a:p>
            <a:fld id="{7D22DD8B-AF5A-4902-8CAD-FA78D0217CE2}" type="slidenum">
              <a:rPr kumimoji="1" lang="ja-JP" altLang="en-US" smtClean="0"/>
              <a:pPr/>
              <a:t>8</a:t>
            </a:fld>
            <a:endParaRPr kumimoji="1" lang="ja-JP" altLang="en-US" dirty="0"/>
          </a:p>
        </p:txBody>
      </p:sp>
    </p:spTree>
    <p:extLst>
      <p:ext uri="{BB962C8B-B14F-4D97-AF65-F5344CB8AC3E}">
        <p14:creationId xmlns:p14="http://schemas.microsoft.com/office/powerpoint/2010/main" val="95826654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475</TotalTime>
  <Words>362</Words>
  <Application>Microsoft Office PowerPoint</Application>
  <PresentationFormat>画面に合わせる (4:3)</PresentationFormat>
  <Paragraphs>86</Paragraphs>
  <Slides>15</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游ゴシック</vt:lpstr>
      <vt:lpstr>Aptos</vt:lpstr>
      <vt:lpstr>Aptos Display</vt:lpstr>
      <vt:lpstr>Arial</vt:lpstr>
      <vt:lpstr>Office テーマ</vt:lpstr>
      <vt:lpstr>PowerPoint プレゼンテーション</vt:lpstr>
      <vt:lpstr>研究背景</vt:lpstr>
      <vt:lpstr>研究背景</vt:lpstr>
      <vt:lpstr>研究背景</vt:lpstr>
      <vt:lpstr>研究背景</vt:lpstr>
      <vt:lpstr>研究目的</vt:lpstr>
      <vt:lpstr>提案手法</vt:lpstr>
      <vt:lpstr>提案手法</vt:lpstr>
      <vt:lpstr>提案手法</vt:lpstr>
      <vt:lpstr>提案手法</vt:lpstr>
      <vt:lpstr>評価実験</vt:lpstr>
      <vt:lpstr>実験結果</vt:lpstr>
      <vt:lpstr>実験結果</vt:lpstr>
      <vt:lpstr>考察</vt:lpstr>
      <vt:lpstr>まとめと今後の展望</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堀部　青夏</dc:creator>
  <cp:lastModifiedBy>堀部　青夏</cp:lastModifiedBy>
  <cp:revision>16</cp:revision>
  <dcterms:created xsi:type="dcterms:W3CDTF">2025-11-28T09:24:37Z</dcterms:created>
  <dcterms:modified xsi:type="dcterms:W3CDTF">2025-12-03T17:48:55Z</dcterms:modified>
</cp:coreProperties>
</file>